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media/image1.jpeg" ContentType="image/jpeg"/>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Lst>
  <p:sldSz cx="18288000" cy="10287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b="def" i="def"/>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1" name="Shape 91"/>
          <p:cNvSpPr/>
          <p:nvPr>
            <p:ph type="sldImg"/>
          </p:nvPr>
        </p:nvSpPr>
        <p:spPr>
          <a:xfrm>
            <a:off x="1143000" y="685800"/>
            <a:ext cx="4572000" cy="3429000"/>
          </a:xfrm>
          <a:prstGeom prst="rect">
            <a:avLst/>
          </a:prstGeom>
        </p:spPr>
        <p:txBody>
          <a:bodyPr/>
          <a:lstStyle/>
          <a:p>
            <a:pPr/>
          </a:p>
        </p:txBody>
      </p:sp>
      <p:sp>
        <p:nvSpPr>
          <p:cNvPr id="92" name="Shape 92"/>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Relationships>

</file>

<file path=ppt/notesSlides/_rels/notesSlide10.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Relationships>

</file>

<file path=ppt/notesSlides/_rels/notesSlide11.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Relationships>

</file>

<file path=ppt/notesSlides/_rels/notesSlide12.xml.rels><?xml version="1.0" encoding="UTF-8"?>
<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Relationships>

</file>

<file path=ppt/notesSlides/_rels/notesSlide13.xml.rels><?xml version="1.0" encoding="UTF-8"?>
<Relationships xmlns="http://schemas.openxmlformats.org/package/2006/relationships"><Relationship Id="rId1" Type="http://schemas.openxmlformats.org/officeDocument/2006/relationships/slide" Target="../slides/slide22.xml"/><Relationship Id="rId2" Type="http://schemas.openxmlformats.org/officeDocument/2006/relationships/notesMaster" Target="../notesMasters/notesMaster1.xml"/></Relationships>

</file>

<file path=ppt/notesSlides/_rels/notesSlide14.xml.rels><?xml version="1.0" encoding="UTF-8"?>
<Relationships xmlns="http://schemas.openxmlformats.org/package/2006/relationships"><Relationship Id="rId1" Type="http://schemas.openxmlformats.org/officeDocument/2006/relationships/slide" Target="../slides/slide24.xml"/><Relationship Id="rId2" Type="http://schemas.openxmlformats.org/officeDocument/2006/relationships/notesMaster" Target="../notesMasters/notesMaster1.xml"/></Relationships>

</file>

<file path=ppt/notesSlides/_rels/notesSlide15.xml.rels><?xml version="1.0" encoding="UTF-8"?>
<Relationships xmlns="http://schemas.openxmlformats.org/package/2006/relationships"><Relationship Id="rId1" Type="http://schemas.openxmlformats.org/officeDocument/2006/relationships/slide" Target="../slides/slide25.xml"/><Relationship Id="rId2" Type="http://schemas.openxmlformats.org/officeDocument/2006/relationships/notesMaster" Target="../notesMasters/notesMaster1.xml"/></Relationships>

</file>

<file path=ppt/notesSlides/_rels/notesSlide16.xml.rels><?xml version="1.0" encoding="UTF-8"?>
<Relationships xmlns="http://schemas.openxmlformats.org/package/2006/relationships"><Relationship Id="rId1" Type="http://schemas.openxmlformats.org/officeDocument/2006/relationships/slide" Target="../slides/slide26.xml"/><Relationship Id="rId2" Type="http://schemas.openxmlformats.org/officeDocument/2006/relationships/notesMaster" Target="../notesMasters/notesMaster1.xml"/></Relationships>

</file>

<file path=ppt/notesSlides/_rels/notesSlide17.xml.rels><?xml version="1.0" encoding="UTF-8"?>
<Relationships xmlns="http://schemas.openxmlformats.org/package/2006/relationships"><Relationship Id="rId1" Type="http://schemas.openxmlformats.org/officeDocument/2006/relationships/slide" Target="../slides/slide28.xml"/><Relationship Id="rId2" Type="http://schemas.openxmlformats.org/officeDocument/2006/relationships/notesMaster" Target="../notesMasters/notesMaster1.xml"/></Relationships>

</file>

<file path=ppt/notesSlides/_rels/notesSlide18.xml.rels><?xml version="1.0" encoding="UTF-8"?>
<Relationships xmlns="http://schemas.openxmlformats.org/package/2006/relationships"><Relationship Id="rId1" Type="http://schemas.openxmlformats.org/officeDocument/2006/relationships/slide" Target="../slides/slide29.xml"/><Relationship Id="rId2" Type="http://schemas.openxmlformats.org/officeDocument/2006/relationships/notesMaster" Target="../notesMasters/notesMaster1.xml"/></Relationships>

</file>

<file path=ppt/notesSlides/_rels/notesSlide19.xml.rels><?xml version="1.0" encoding="UTF-8"?>
<Relationships xmlns="http://schemas.openxmlformats.org/package/2006/relationships"><Relationship Id="rId1" Type="http://schemas.openxmlformats.org/officeDocument/2006/relationships/slide" Target="../slides/slide31.xml"/><Relationship Id="rId2" Type="http://schemas.openxmlformats.org/officeDocument/2006/relationships/notesMaster" Target="../notesMasters/notesMaster1.xml"/></Relationships>

</file>

<file path=ppt/notesSlides/_rels/notesSlide2.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Relationships>

</file>

<file path=ppt/notesSlides/_rels/notesSlide20.xml.rels><?xml version="1.0" encoding="UTF-8"?>
<Relationships xmlns="http://schemas.openxmlformats.org/package/2006/relationships"><Relationship Id="rId1" Type="http://schemas.openxmlformats.org/officeDocument/2006/relationships/slide" Target="../slides/slide33.xml"/><Relationship Id="rId2" Type="http://schemas.openxmlformats.org/officeDocument/2006/relationships/notesMaster" Target="../notesMasters/notesMaster1.xml"/></Relationships>

</file>

<file path=ppt/notesSlides/_rels/notesSlide3.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Relationships>

</file>

<file path=ppt/notesSlides/_rels/notesSlide4.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Relationships>

</file>

<file path=ppt/notesSlides/_rels/notesSlide5.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Relationships>

</file>

<file path=ppt/notesSlides/_rels/notesSlide6.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Relationships>

</file>

<file path=ppt/notesSlides/_rels/notesSlide7.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Relationships>

</file>

<file path=ppt/notesSlides/_rels/notesSlide8.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Relationships>

</file>

<file path=ppt/notesSlides/_rels/notesSlide9.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7" name="Shape 97"/>
          <p:cNvSpPr/>
          <p:nvPr>
            <p:ph type="sldImg"/>
          </p:nvPr>
        </p:nvSpPr>
        <p:spPr>
          <a:prstGeom prst="rect">
            <a:avLst/>
          </a:prstGeom>
        </p:spPr>
        <p:txBody>
          <a:bodyPr/>
          <a:lstStyle/>
          <a:p>
            <a:pPr/>
          </a:p>
        </p:txBody>
      </p:sp>
      <p:sp>
        <p:nvSpPr>
          <p:cNvPr id="98" name="Shape 98"/>
          <p:cNvSpPr/>
          <p:nvPr>
            <p:ph type="body" sz="quarter" idx="1"/>
          </p:nvPr>
        </p:nvSpPr>
        <p:spPr>
          <a:prstGeom prst="rect">
            <a:avLst/>
          </a:prstGeom>
        </p:spPr>
        <p:txBody>
          <a:bodyPr/>
          <a:lstStyle>
            <a:lvl1pPr>
              <a:defRPr sz="1600"/>
            </a:lvl1pPr>
          </a:lstStyle>
          <a:p>
            <a:pPr/>
            <a:r>
              <a:t>NDs get very little formal psychiatric training. What I observe in practice tends to go one of two ways: either we feel overwhelmed, refer out, and lose the patient — or we feel confident, miss the complexity, and cause harm. This talk is an attempt to sketch out a third path. One that is honest about uncertainty, grounded in evidence, and structured around the patient's actual life rather than an idealized one.</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0" name="Shape 190"/>
          <p:cNvSpPr/>
          <p:nvPr>
            <p:ph type="sldImg"/>
          </p:nvPr>
        </p:nvSpPr>
        <p:spPr>
          <a:prstGeom prst="rect">
            <a:avLst/>
          </a:prstGeom>
        </p:spPr>
        <p:txBody>
          <a:bodyPr/>
          <a:lstStyle/>
          <a:p>
            <a:pPr/>
          </a:p>
        </p:txBody>
      </p:sp>
      <p:sp>
        <p:nvSpPr>
          <p:cNvPr id="191" name="Shape 191"/>
          <p:cNvSpPr/>
          <p:nvPr>
            <p:ph type="body" sz="quarter" idx="1"/>
          </p:nvPr>
        </p:nvSpPr>
        <p:spPr>
          <a:prstGeom prst="rect">
            <a:avLst/>
          </a:prstGeom>
        </p:spPr>
        <p:txBody>
          <a:bodyPr/>
          <a:lstStyle>
            <a:lvl1pPr>
              <a:defRPr sz="1600"/>
            </a:lvl1pPr>
          </a:lstStyle>
          <a:p>
            <a:pPr/>
            <a:r>
              <a:t>Now I want to walk you through how this actually played out, and stop at the moments that matter most.</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8" name="Shape 208"/>
          <p:cNvSpPr/>
          <p:nvPr>
            <p:ph type="sldImg"/>
          </p:nvPr>
        </p:nvSpPr>
        <p:spPr>
          <a:prstGeom prst="rect">
            <a:avLst/>
          </a:prstGeom>
        </p:spPr>
        <p:txBody>
          <a:bodyPr/>
          <a:lstStyle/>
          <a:p>
            <a:pPr/>
          </a:p>
        </p:txBody>
      </p:sp>
      <p:sp>
        <p:nvSpPr>
          <p:cNvPr id="209" name="Shape 209"/>
          <p:cNvSpPr/>
          <p:nvPr>
            <p:ph type="body" sz="quarter" idx="1"/>
          </p:nvPr>
        </p:nvSpPr>
        <p:spPr>
          <a:prstGeom prst="rect">
            <a:avLst/>
          </a:prstGeom>
        </p:spPr>
        <p:txBody>
          <a:bodyPr/>
          <a:lstStyle/>
          <a:p>
            <a:pPr>
              <a:defRPr sz="1600"/>
            </a:pPr>
            <a:r>
              <a:t>She didn't end up in a detox bed because there were none available. That is not a clinical choice — that is the reality of the BC healthcare system. Harm reduction wasn't a philosophy in that moment. It was the only available tool."</a:t>
            </a:r>
          </a:p>
          <a:p>
            <a:pPr>
              <a:defRPr sz="1600"/>
            </a:pPr>
            <a:r>
              <a:t>→ This is an important reframe for the audience: we are not always choosing harm reduction. Sometimes we are practicing it because the system has left us no other option. Knowing how to do it well is not optional.</a:t>
            </a:r>
          </a:p>
          <a:p>
            <a:pPr>
              <a:defRPr sz="1600"/>
            </a:pPr>
          </a:p>
          <a:p>
            <a:pPr>
              <a:defRPr sz="1600"/>
            </a:pPr>
            <a:r>
              <a:t>Why is protein so important? Blood sugar and cortisol regulation --&gt; cravings management and emotional regulation support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8" name="Shape 218"/>
          <p:cNvSpPr/>
          <p:nvPr>
            <p:ph type="sldImg"/>
          </p:nvPr>
        </p:nvSpPr>
        <p:spPr>
          <a:prstGeom prst="rect">
            <a:avLst/>
          </a:prstGeom>
        </p:spPr>
        <p:txBody>
          <a:bodyPr/>
          <a:lstStyle/>
          <a:p>
            <a:pPr/>
          </a:p>
        </p:txBody>
      </p:sp>
      <p:sp>
        <p:nvSpPr>
          <p:cNvPr id="219" name="Shape 219"/>
          <p:cNvSpPr/>
          <p:nvPr>
            <p:ph type="body" sz="quarter" idx="1"/>
          </p:nvPr>
        </p:nvSpPr>
        <p:spPr>
          <a:prstGeom prst="rect">
            <a:avLst/>
          </a:prstGeom>
        </p:spPr>
        <p:txBody>
          <a:bodyPr/>
          <a:lstStyle/>
          <a:p>
            <a:pPr>
              <a:defRPr sz="1600"/>
            </a:pPr>
            <a:r>
              <a:t>Respecting her refusal of pharmaceuticals was not passive — it was active clinical reasoning. Her history told us that medications had repeatedly made things worse. What she needed first was a nervous system stable enough to tolerate intervention. That takes time, and it takes trust."</a:t>
            </a:r>
          </a:p>
          <a:p>
            <a:pPr>
              <a:defRPr sz="1600"/>
            </a:pPr>
            <a:r>
              <a:t>→ The relationship across these two years is what made everything that followed possible.</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8" name="Shape 228"/>
          <p:cNvSpPr/>
          <p:nvPr>
            <p:ph type="sldImg"/>
          </p:nvPr>
        </p:nvSpPr>
        <p:spPr>
          <a:prstGeom prst="rect">
            <a:avLst/>
          </a:prstGeom>
        </p:spPr>
        <p:txBody>
          <a:bodyPr/>
          <a:lstStyle/>
          <a:p>
            <a:pPr/>
          </a:p>
        </p:txBody>
      </p:sp>
      <p:sp>
        <p:nvSpPr>
          <p:cNvPr id="229" name="Shape 229"/>
          <p:cNvSpPr/>
          <p:nvPr>
            <p:ph type="body" sz="quarter" idx="1"/>
          </p:nvPr>
        </p:nvSpPr>
        <p:spPr>
          <a:prstGeom prst="rect">
            <a:avLst/>
          </a:prstGeom>
        </p:spPr>
        <p:txBody>
          <a:bodyPr/>
          <a:lstStyle>
            <a:lvl1pPr>
              <a:defRPr sz="1600"/>
            </a:lvl1pPr>
          </a:lstStyle>
          <a:p>
            <a:pPr/>
            <a:r>
              <a:t>Extrapyramidal symptoms (EPS) are drug-induced movement disorders, primarily caused by antipsychotic medications blocking dopamine receptors.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8" name="Shape 238"/>
          <p:cNvSpPr/>
          <p:nvPr>
            <p:ph type="sldImg"/>
          </p:nvPr>
        </p:nvSpPr>
        <p:spPr>
          <a:prstGeom prst="rect">
            <a:avLst/>
          </a:prstGeom>
        </p:spPr>
        <p:txBody>
          <a:bodyPr/>
          <a:lstStyle/>
          <a:p>
            <a:pPr/>
          </a:p>
        </p:txBody>
      </p:sp>
      <p:sp>
        <p:nvSpPr>
          <p:cNvPr id="239" name="Shape 239"/>
          <p:cNvSpPr/>
          <p:nvPr>
            <p:ph type="body" sz="quarter" idx="1"/>
          </p:nvPr>
        </p:nvSpPr>
        <p:spPr>
          <a:prstGeom prst="rect">
            <a:avLst/>
          </a:prstGeom>
        </p:spPr>
        <p:txBody>
          <a:bodyPr/>
          <a:lstStyle/>
          <a:p>
            <a:pPr>
              <a:defRPr sz="1600"/>
            </a:pPr>
            <a:r>
              <a:t>Psychiatric diagnosis in complex patients is not a moment, it's a process - it unfolds over time, in the context of a relationship, and it requires tolerating diagnostic uncertainty without either abandoning the patient or forcing premature closure.</a:t>
            </a:r>
          </a:p>
          <a:p>
            <a:pPr>
              <a:defRPr sz="1600"/>
            </a:pPr>
          </a:p>
          <a:p>
            <a:pPr>
              <a:defRPr sz="1600"/>
            </a:pPr>
            <a:r>
              <a:t>→ You don't have to be a psychiatrist to hold this. You just have to be willing to sit in the uncertainty, keep asking questions, and not lock in a diagnosis until the clinical picture is stable enough to see clearly. That is something NDs — with time, with continuity, with a whole-person frame — are actually well-positioned to do.</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4" name="Shape 244"/>
          <p:cNvSpPr/>
          <p:nvPr>
            <p:ph type="sldImg"/>
          </p:nvPr>
        </p:nvSpPr>
        <p:spPr>
          <a:prstGeom prst="rect">
            <a:avLst/>
          </a:prstGeom>
        </p:spPr>
        <p:txBody>
          <a:bodyPr/>
          <a:lstStyle/>
          <a:p>
            <a:pPr/>
          </a:p>
        </p:txBody>
      </p:sp>
      <p:sp>
        <p:nvSpPr>
          <p:cNvPr id="245" name="Shape 245"/>
          <p:cNvSpPr/>
          <p:nvPr>
            <p:ph type="body" sz="quarter" idx="1"/>
          </p:nvPr>
        </p:nvSpPr>
        <p:spPr>
          <a:prstGeom prst="rect">
            <a:avLst/>
          </a:prstGeom>
        </p:spPr>
        <p:txBody>
          <a:bodyPr/>
          <a:lstStyle/>
          <a:p>
            <a:pPr>
              <a:defRPr sz="1600"/>
            </a:pPr>
            <a:r>
              <a:t> harm reduction is not a concession to failure. It's a clinical approach — and it applies not just to substance use, but to how we think about medications, coping strategies, and what we ask patients to give up in the name of 'getting better.'</a:t>
            </a:r>
          </a:p>
          <a:p>
            <a:pPr>
              <a:defRPr sz="1600"/>
            </a:pPr>
          </a:p>
          <a:p>
            <a:pPr>
              <a:defRPr sz="1600"/>
            </a:pPr>
          </a:p>
          <a:p>
            <a:pPr>
              <a:defRPr sz="1600"/>
            </a:pPr>
            <a:r>
              <a:t>What conventional wisdom says: AA's position is that any psychoactive substance use is not sobriety. Many clinicians would view ongoing cannabis as a relapse marker or contraindication to treatment progress.</a:t>
            </a:r>
          </a:p>
          <a:p>
            <a:pPr>
              <a:defRPr sz="1600"/>
            </a:pPr>
            <a:r>
              <a:t>What the evidence actually says: A 2023 Vancouver cohort study found that patients were using cannabis specifically to substitute for stimulants, manage withdrawal, and come down off other drugs [Ref 9]. There is no pharmacotherapy for stimulant use disorder. Cannabis, in this context, is not a failure of sobriety — it may be the closest thing to a bridge medication we have.</a:t>
            </a:r>
          </a:p>
          <a:p>
            <a:pPr>
              <a:defRPr sz="1600"/>
            </a:pPr>
          </a:p>
          <a:p>
            <a:pPr>
              <a:defRPr sz="1600"/>
            </a:pPr>
            <a:r>
              <a:t>Post-meth-relapse, she used cannabis (1g/day, low-dose throughout the day) for 2–3 weeks. She reported it quieted intrusive thoughts and flashbacks, enabled her to stay indoors rather than return to DTES, and made the isolation survivable. It was documented, discussed, and time-limited.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0" name="Shape 250"/>
          <p:cNvSpPr/>
          <p:nvPr>
            <p:ph type="sldImg"/>
          </p:nvPr>
        </p:nvSpPr>
        <p:spPr>
          <a:prstGeom prst="rect">
            <a:avLst/>
          </a:prstGeom>
        </p:spPr>
        <p:txBody>
          <a:bodyPr/>
          <a:lstStyle/>
          <a:p>
            <a:pPr/>
          </a:p>
        </p:txBody>
      </p:sp>
      <p:sp>
        <p:nvSpPr>
          <p:cNvPr id="251" name="Shape 251"/>
          <p:cNvSpPr/>
          <p:nvPr>
            <p:ph type="body" sz="quarter" idx="1"/>
          </p:nvPr>
        </p:nvSpPr>
        <p:spPr>
          <a:prstGeom prst="rect">
            <a:avLst/>
          </a:prstGeom>
        </p:spPr>
        <p:txBody>
          <a:bodyPr/>
          <a:lstStyle/>
          <a:p>
            <a:pPr>
              <a:defRPr sz="1600"/>
            </a:pPr>
            <a:r>
              <a:t>SSRIs are generally considered risky in bipolar disorder due to risk of manic switch. Many practitioners would consider this a near-contraindication.</a:t>
            </a:r>
          </a:p>
          <a:p>
            <a:pPr>
              <a:defRPr sz="1600"/>
            </a:pPr>
          </a:p>
          <a:p>
            <a:pPr>
              <a:defRPr sz="1600"/>
            </a:pPr>
            <a:r>
              <a:t>What the evidence actually says:</a:t>
            </a:r>
          </a:p>
          <a:p>
            <a:pPr>
              <a:defRPr sz="1600"/>
            </a:pPr>
            <a:r>
              <a:t>→ The current CANMAT/ISBD 2023 guidelines position SSRIs (particularly escitalopram and sertraline) as second-line adjunctive options in bipolar depression when mood stabilizers have not been tried or have failed — not as contraindicated [Ref 11].</a:t>
            </a:r>
          </a:p>
          <a:p>
            <a:pPr>
              <a:defRPr sz="1600"/>
            </a:pPr>
            <a:r>
              <a:t>→ The 2025 systematic review and network meta-analysis found that the risk of manic switch with SSRIs in short-term use was not elevated; risk became significant only over longer periods (52 weeks+) [Ref 12].</a:t>
            </a:r>
          </a:p>
          <a:p>
            <a:pPr>
              <a:defRPr sz="1600"/>
            </a:pPr>
            <a:r>
              <a:t>→ Critically: prior research consistently shows SSRIs carry a lower switch risk than SNRIs or TCAs. The 'antidepressants cause mania' concern is most supported for venlafaxine and TCAs — not escitalopram [Ref 10].</a:t>
            </a:r>
          </a:p>
          <a:p>
            <a:pPr>
              <a:defRPr sz="1600"/>
            </a:pPr>
            <a:r>
              <a:t>→ And the key reframe: in a patient where untreated depression is associated with life-threatening alcohol relapses, the risk of not treating is not zero. It may be higher.</a:t>
            </a:r>
          </a:p>
          <a:p>
            <a:pPr>
              <a:defRPr sz="1600"/>
            </a:pPr>
          </a:p>
          <a:p>
            <a:pPr>
              <a:defRPr sz="1600"/>
            </a:pPr>
            <a:r>
              <a:t>She was monitored at 2–3 week intervals. No manic switch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0" name="Shape 260"/>
          <p:cNvSpPr/>
          <p:nvPr>
            <p:ph type="sldImg"/>
          </p:nvPr>
        </p:nvSpPr>
        <p:spPr>
          <a:prstGeom prst="rect">
            <a:avLst/>
          </a:prstGeom>
        </p:spPr>
        <p:txBody>
          <a:bodyPr/>
          <a:lstStyle/>
          <a:p>
            <a:pPr/>
          </a:p>
        </p:txBody>
      </p:sp>
      <p:sp>
        <p:nvSpPr>
          <p:cNvPr id="261" name="Shape 261"/>
          <p:cNvSpPr/>
          <p:nvPr>
            <p:ph type="body" sz="quarter" idx="1"/>
          </p:nvPr>
        </p:nvSpPr>
        <p:spPr>
          <a:prstGeom prst="rect">
            <a:avLst/>
          </a:prstGeom>
        </p:spPr>
        <p:txBody>
          <a:bodyPr/>
          <a:lstStyle>
            <a:lvl1pPr>
              <a:defRPr sz="1600"/>
            </a:lvl1pPr>
          </a:lstStyle>
          <a:p>
            <a:pPr/>
            <a:r>
              <a:t>I know we're all trained to ensure informed consent, but a lot of doctors don't do a great job of it. and it matters even more in trauma-informed care, because surprises often mean ruptures in the trust of our therapeutic relationship</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6" name="Shape 266"/>
          <p:cNvSpPr/>
          <p:nvPr>
            <p:ph type="sldImg"/>
          </p:nvPr>
        </p:nvSpPr>
        <p:spPr>
          <a:prstGeom prst="rect">
            <a:avLst/>
          </a:prstGeom>
        </p:spPr>
        <p:txBody>
          <a:bodyPr/>
          <a:lstStyle/>
          <a:p>
            <a:pPr/>
          </a:p>
        </p:txBody>
      </p:sp>
      <p:sp>
        <p:nvSpPr>
          <p:cNvPr id="267" name="Shape 267"/>
          <p:cNvSpPr/>
          <p:nvPr>
            <p:ph type="body" sz="quarter" idx="1"/>
          </p:nvPr>
        </p:nvSpPr>
        <p:spPr>
          <a:prstGeom prst="rect">
            <a:avLst/>
          </a:prstGeom>
        </p:spPr>
        <p:txBody>
          <a:bodyPr/>
          <a:lstStyle>
            <a:lvl1pPr>
              <a:defRPr sz="1600"/>
            </a:lvl1pPr>
          </a:lstStyle>
          <a:p>
            <a:pPr/>
            <a:r>
              <a:t>Document your reasoning. Write down that you considered the risk of not treating. That is what distinguishes thoughtful harm reduction from recklessness — and it protects both you and your patient.</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6" name="Shape 276"/>
          <p:cNvSpPr/>
          <p:nvPr>
            <p:ph type="sldImg"/>
          </p:nvPr>
        </p:nvSpPr>
        <p:spPr>
          <a:prstGeom prst="rect">
            <a:avLst/>
          </a:prstGeom>
        </p:spPr>
        <p:txBody>
          <a:bodyPr/>
          <a:lstStyle/>
          <a:p>
            <a:pPr/>
          </a:p>
        </p:txBody>
      </p:sp>
      <p:sp>
        <p:nvSpPr>
          <p:cNvPr id="277" name="Shape 277"/>
          <p:cNvSpPr/>
          <p:nvPr>
            <p:ph type="body" sz="quarter" idx="1"/>
          </p:nvPr>
        </p:nvSpPr>
        <p:spPr>
          <a:prstGeom prst="rect">
            <a:avLst/>
          </a:prstGeom>
        </p:spPr>
        <p:txBody>
          <a:bodyPr/>
          <a:lstStyle/>
          <a:p>
            <a:pPr>
              <a:defRPr sz="1600"/>
            </a:pPr>
            <a:r>
              <a:t>These are not soft advantages. They are the primary mechanisms of change in this population. The evidence is clear that the therapeutic relationship is the most commonly cited guiding principle in co-occurring disorder treatment. We have the structural conditions to build that relationship better than almost any other provider in the system."</a:t>
            </a:r>
          </a:p>
          <a:p>
            <a:pPr>
              <a:defRPr sz="1600"/>
            </a:pPr>
            <a:r>
              <a:t>→ Then add the challenge: "But that also means these patients will find us. Whether we know how to hold them is a different question."</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0" name="Shape 110"/>
          <p:cNvSpPr/>
          <p:nvPr>
            <p:ph type="sldImg"/>
          </p:nvPr>
        </p:nvSpPr>
        <p:spPr>
          <a:prstGeom prst="rect">
            <a:avLst/>
          </a:prstGeom>
        </p:spPr>
        <p:txBody>
          <a:bodyPr/>
          <a:lstStyle/>
          <a:p>
            <a:pPr/>
          </a:p>
        </p:txBody>
      </p:sp>
      <p:sp>
        <p:nvSpPr>
          <p:cNvPr id="111" name="Shape 111"/>
          <p:cNvSpPr/>
          <p:nvPr>
            <p:ph type="body" sz="quarter" idx="1"/>
          </p:nvPr>
        </p:nvSpPr>
        <p:spPr>
          <a:prstGeom prst="rect">
            <a:avLst/>
          </a:prstGeom>
        </p:spPr>
        <p:txBody>
          <a:bodyPr/>
          <a:lstStyle/>
          <a:p>
            <a:pPr>
              <a:defRPr sz="1600"/>
            </a:pPr>
            <a:r>
              <a:t>started with:</a:t>
            </a:r>
          </a:p>
          <a:p>
            <a:pPr>
              <a:defRPr sz="1600"/>
            </a:pPr>
            <a:r>
              <a:t>-morning walks </a:t>
            </a:r>
          </a:p>
          <a:p>
            <a:pPr>
              <a:defRPr sz="1600"/>
            </a:pPr>
            <a:r>
              <a:t>-25g of protein x 3 meals a day</a:t>
            </a:r>
          </a:p>
          <a:p>
            <a:pPr>
              <a:defRPr sz="1600"/>
            </a:pPr>
            <a:r>
              <a:t>-digestive enzymes ic</a:t>
            </a:r>
          </a:p>
          <a:p>
            <a:pPr>
              <a:defRPr sz="1600"/>
            </a:pPr>
            <a:r>
              <a:t>-magnesium bisglycinate 200mg bid</a:t>
            </a:r>
          </a:p>
          <a:p>
            <a:pPr>
              <a:defRPr sz="1600"/>
            </a:pPr>
            <a:r>
              <a:t>-vitamin D 3000IU qd </a:t>
            </a:r>
          </a:p>
          <a:p>
            <a:pPr>
              <a:defRPr sz="1600"/>
            </a:pPr>
            <a:r>
              <a:t>-was aready taking omega 3 and B12</a:t>
            </a:r>
          </a:p>
          <a:p>
            <a:pPr>
              <a:defRPr sz="1600"/>
            </a:pPr>
          </a:p>
          <a:p>
            <a:pPr>
              <a:defRPr sz="1600"/>
            </a:pPr>
            <a:r>
              <a:t>-got some labs: </a:t>
            </a:r>
          </a:p>
          <a:p>
            <a:pPr>
              <a:defRPr sz="1600"/>
            </a:pPr>
            <a:r>
              <a:t>CBC WNL, ferritin 41, B12 680, LFTs WNL, vit D 84</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7" name="Shape 287"/>
          <p:cNvSpPr/>
          <p:nvPr>
            <p:ph type="sldImg"/>
          </p:nvPr>
        </p:nvSpPr>
        <p:spPr>
          <a:prstGeom prst="rect">
            <a:avLst/>
          </a:prstGeom>
        </p:spPr>
        <p:txBody>
          <a:bodyPr/>
          <a:lstStyle/>
          <a:p>
            <a:pPr/>
          </a:p>
        </p:txBody>
      </p:sp>
      <p:sp>
        <p:nvSpPr>
          <p:cNvPr id="288" name="Shape 288"/>
          <p:cNvSpPr/>
          <p:nvPr>
            <p:ph type="body" sz="quarter" idx="1"/>
          </p:nvPr>
        </p:nvSpPr>
        <p:spPr>
          <a:prstGeom prst="rect">
            <a:avLst/>
          </a:prstGeom>
        </p:spPr>
        <p:txBody>
          <a:bodyPr/>
          <a:lstStyle/>
          <a:p>
            <a:pPr>
              <a:defRPr sz="1600"/>
            </a:pPr>
            <a:r>
              <a:t>Getting her here did not look clean. It required us to redefine what success means — and to hold harm reduction not just as an addiction concept, but as a guiding clinical philosophy across mental health, trauma care, and psychopharmacology."</a:t>
            </a:r>
          </a:p>
          <a:p>
            <a:pPr>
              <a:defRPr sz="1600"/>
            </a:pPr>
          </a:p>
          <a:p>
            <a:pPr>
              <a:defRPr sz="1600"/>
            </a:pPr>
            <a:r>
              <a:t>Last week she sent me a message: "I've been thinking about how different things are from when I first came to see you. I don't think I would have made it if you had given up on me."</a:t>
            </a:r>
          </a:p>
          <a:p>
            <a:pPr>
              <a:defRPr sz="1600"/>
            </a:pPr>
            <a:r>
              <a:t>I didn't do anything extraordinary. I showed up. I held the relationship. I adjusted the plan when it wasn't working.</a:t>
            </a:r>
          </a:p>
          <a:p>
            <a:pPr>
              <a:defRPr sz="1600"/>
            </a:pPr>
            <a:r>
              <a:t>That is the work. That is all it is.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6" name="Shape 116"/>
          <p:cNvSpPr/>
          <p:nvPr>
            <p:ph type="sldImg"/>
          </p:nvPr>
        </p:nvSpPr>
        <p:spPr>
          <a:prstGeom prst="rect">
            <a:avLst/>
          </a:prstGeom>
        </p:spPr>
        <p:txBody>
          <a:bodyPr/>
          <a:lstStyle/>
          <a:p>
            <a:pPr/>
          </a:p>
        </p:txBody>
      </p:sp>
      <p:sp>
        <p:nvSpPr>
          <p:cNvPr id="117" name="Shape 117"/>
          <p:cNvSpPr/>
          <p:nvPr>
            <p:ph type="body" sz="quarter" idx="1"/>
          </p:nvPr>
        </p:nvSpPr>
        <p:spPr>
          <a:prstGeom prst="rect">
            <a:avLst/>
          </a:prstGeom>
        </p:spPr>
        <p:txBody>
          <a:bodyPr/>
          <a:lstStyle/>
          <a:p>
            <a:pPr>
              <a:defRPr sz="1600"/>
            </a:pPr>
            <a:r>
              <a:t>What really matters here? </a:t>
            </a:r>
          </a:p>
          <a:p>
            <a:pPr>
              <a:defRPr sz="1600"/>
            </a:pPr>
            <a:r>
              <a:t>-therapeutic relationship</a:t>
            </a:r>
          </a:p>
          <a:p>
            <a:pPr>
              <a:defRPr sz="1600"/>
            </a:pPr>
            <a:r>
              <a:t>-stability, both internally and externally</a:t>
            </a:r>
          </a:p>
          <a:p>
            <a:pPr>
              <a:defRPr sz="1600"/>
            </a:pPr>
          </a:p>
          <a:p>
            <a:pPr>
              <a:defRPr sz="1600"/>
            </a:pPr>
            <a:r>
              <a:t>Red herrings: </a:t>
            </a:r>
          </a:p>
          <a:p>
            <a:pPr>
              <a:defRPr sz="1600"/>
            </a:pPr>
            <a:r>
              <a:t>-diet, coffee, water, nutrient deficiencies from substance use,  needing to treat the anxiety immediately, etc.</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2" name="Shape 122"/>
          <p:cNvSpPr/>
          <p:nvPr>
            <p:ph type="sldImg"/>
          </p:nvPr>
        </p:nvSpPr>
        <p:spPr>
          <a:prstGeom prst="rect">
            <a:avLst/>
          </a:prstGeom>
        </p:spPr>
        <p:txBody>
          <a:bodyPr/>
          <a:lstStyle/>
          <a:p>
            <a:pPr/>
          </a:p>
        </p:txBody>
      </p:sp>
      <p:sp>
        <p:nvSpPr>
          <p:cNvPr id="123" name="Shape 123"/>
          <p:cNvSpPr/>
          <p:nvPr>
            <p:ph type="body" sz="quarter" idx="1"/>
          </p:nvPr>
        </p:nvSpPr>
        <p:spPr>
          <a:prstGeom prst="rect">
            <a:avLst/>
          </a:prstGeom>
        </p:spPr>
        <p:txBody>
          <a:bodyPr/>
          <a:lstStyle/>
          <a:p>
            <a:pPr>
              <a:defRPr sz="1600"/>
            </a:pPr>
            <a:r>
              <a:t>this is where you begin. </a:t>
            </a:r>
          </a:p>
          <a:p>
            <a:pPr>
              <a:defRPr sz="1600"/>
            </a:pPr>
            <a:r>
              <a:t>and it's what you come back to after a flare, or a relapse, or when the case doesn't make sense and you're overwhelmed.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1" name="Shape 131"/>
          <p:cNvSpPr/>
          <p:nvPr>
            <p:ph type="sldImg"/>
          </p:nvPr>
        </p:nvSpPr>
        <p:spPr>
          <a:prstGeom prst="rect">
            <a:avLst/>
          </a:prstGeom>
        </p:spPr>
        <p:txBody>
          <a:bodyPr/>
          <a:lstStyle/>
          <a:p>
            <a:pPr/>
          </a:p>
        </p:txBody>
      </p:sp>
      <p:sp>
        <p:nvSpPr>
          <p:cNvPr id="132" name="Shape 132"/>
          <p:cNvSpPr/>
          <p:nvPr>
            <p:ph type="body" sz="quarter" idx="1"/>
          </p:nvPr>
        </p:nvSpPr>
        <p:spPr>
          <a:prstGeom prst="rect">
            <a:avLst/>
          </a:prstGeom>
        </p:spPr>
        <p:txBody>
          <a:bodyPr/>
          <a:lstStyle>
            <a:lvl1pPr>
              <a:defRPr sz="1600"/>
            </a:lvl1pPr>
          </a:lstStyle>
          <a:p>
            <a:pPr/>
            <a:r>
              <a:t>Before we go deeper into SH's story, I want to give you the conceptual scaffolding for how I move through real-world mental health and addiction cases.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6" name="Shape 156"/>
          <p:cNvSpPr/>
          <p:nvPr>
            <p:ph type="sldImg"/>
          </p:nvPr>
        </p:nvSpPr>
        <p:spPr>
          <a:prstGeom prst="rect">
            <a:avLst/>
          </a:prstGeom>
        </p:spPr>
        <p:txBody>
          <a:bodyPr/>
          <a:lstStyle/>
          <a:p>
            <a:pPr/>
          </a:p>
        </p:txBody>
      </p:sp>
      <p:sp>
        <p:nvSpPr>
          <p:cNvPr id="157" name="Shape 157"/>
          <p:cNvSpPr/>
          <p:nvPr>
            <p:ph type="body" sz="quarter" idx="1"/>
          </p:nvPr>
        </p:nvSpPr>
        <p:spPr>
          <a:prstGeom prst="rect">
            <a:avLst/>
          </a:prstGeom>
        </p:spPr>
        <p:txBody>
          <a:bodyPr/>
          <a:lstStyle/>
          <a:p>
            <a:pPr>
              <a:defRPr sz="1600"/>
            </a:pPr>
            <a:r>
              <a:t>The O'Leary quote - is pushing back against the idea that abstinence-only is superior — it's saying harm reduction achieves comparable outcomes to abstinence, and neither is dramatically better than standard treatment. </a:t>
            </a:r>
          </a:p>
          <a:p>
            <a:pPr>
              <a:defRPr sz="1600"/>
            </a:pPr>
          </a:p>
          <a:p>
            <a:pPr>
              <a:defRPr sz="1600"/>
            </a:pPr>
            <a:r>
              <a:t>This is powerful — it dismantles the assumption that abstinence-only is the gold standard. Neither approach wins outright. What matters is that the patient stays in care.</a:t>
            </a:r>
          </a:p>
          <a:p>
            <a:pPr>
              <a:defRPr sz="1600"/>
            </a:pPr>
          </a:p>
          <a:p>
            <a:pPr>
              <a:defRPr sz="1600"/>
            </a:pPr>
            <a:r>
              <a:t>Aka striving for abstinence only is not the gold-standard goal that everyone thinks it is.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1" name="Shape 161"/>
          <p:cNvSpPr/>
          <p:nvPr>
            <p:ph type="sldImg"/>
          </p:nvPr>
        </p:nvSpPr>
        <p:spPr>
          <a:prstGeom prst="rect">
            <a:avLst/>
          </a:prstGeom>
        </p:spPr>
        <p:txBody>
          <a:bodyPr/>
          <a:lstStyle/>
          <a:p>
            <a:pPr/>
          </a:p>
        </p:txBody>
      </p:sp>
      <p:sp>
        <p:nvSpPr>
          <p:cNvPr id="162" name="Shape 162"/>
          <p:cNvSpPr/>
          <p:nvPr>
            <p:ph type="body" sz="quarter" idx="1"/>
          </p:nvPr>
        </p:nvSpPr>
        <p:spPr>
          <a:prstGeom prst="rect">
            <a:avLst/>
          </a:prstGeom>
        </p:spPr>
        <p:txBody>
          <a:bodyPr/>
          <a:lstStyle/>
          <a:p>
            <a:pPr>
              <a:defRPr sz="1600"/>
            </a:pPr>
            <a:r>
              <a:t>-identity and cultural competency matter, but they're diversity and inclusion practices. </a:t>
            </a:r>
          </a:p>
          <a:p>
            <a:pPr>
              <a:defRPr sz="1600"/>
            </a:pPr>
          </a:p>
          <a:p>
            <a:pPr>
              <a:defRPr sz="1600"/>
            </a:pPr>
            <a:r>
              <a:t>-Trauma-informed care is about the structure and pacing of the clinical encounter itself.</a:t>
            </a:r>
          </a:p>
          <a:p>
            <a:pPr>
              <a:defRPr sz="1600"/>
            </a:pPr>
          </a:p>
          <a:p>
            <a:pPr>
              <a:defRPr sz="1600"/>
            </a:pPr>
            <a:r>
              <a:t>Trauma-informed care is sometimes read as "don't push the patient" or "never challenge anything." In reality it can involve quite direct conversations — the difference is in how you pace them and whether the patient has agency in the process.</a:t>
            </a:r>
          </a:p>
          <a:p>
            <a:pPr>
              <a:defRPr sz="1600"/>
            </a:pPr>
          </a:p>
          <a:p>
            <a:pPr>
              <a:defRPr sz="1600"/>
            </a:pPr>
            <a:r>
              <a:t>It means you understand that a patient's perception of events is shaped by their history, and you factor that in — you don't dismiss it, but you also don't abandon clinical reasoning.</a:t>
            </a:r>
          </a:p>
          <a:p>
            <a:pPr>
              <a:defRPr sz="1600"/>
            </a:pPr>
          </a:p>
          <a:p>
            <a:pPr>
              <a:defRPr sz="1600"/>
            </a:pPr>
            <a:r>
              <a:t>It means avoiding anything that might be distressing</a:t>
            </a:r>
          </a:p>
          <a:p>
            <a:pPr>
              <a:defRPr sz="1600"/>
            </a:pPr>
            <a:r>
              <a:t>Actually the opposite — it means building enough safety in the relationship that difficult material can eventually be approached. Avoidance of all distress is not trauma-informed, it's colluding with avoidance.</a:t>
            </a:r>
          </a:p>
          <a:p>
            <a:pPr>
              <a:defRPr sz="1600"/>
            </a:pPr>
          </a:p>
          <a:p>
            <a:pPr>
              <a:defRPr sz="1600"/>
            </a:pPr>
            <a:r>
              <a:t>It only applies to patients with a known trauma history</a:t>
            </a:r>
          </a:p>
          <a:p>
            <a:pPr>
              <a:defRPr sz="1600"/>
            </a:pPr>
            <a:r>
              <a:t>In reality you often don't know. The framework is most useful as a default clinical posture, not something you switch on when someone discloses.</a:t>
            </a:r>
          </a:p>
          <a:p>
            <a:pPr>
              <a:defRPr sz="1600"/>
            </a:pPr>
          </a:p>
          <a:p>
            <a:pPr>
              <a:defRPr sz="1600"/>
            </a:pPr>
            <a:r>
              <a:t>Trauma-informed care is a structured clinical framework, not a vibe, or a personality type. It can be learned, practiced, and done well by anyone who wants to. </a:t>
            </a:r>
          </a:p>
          <a:p>
            <a:pPr>
              <a:defRPr sz="1600"/>
            </a:pPr>
          </a:p>
          <a:p>
            <a:pPr>
              <a:defRPr sz="1600"/>
            </a:pPr>
          </a:p>
          <a:p>
            <a:pPr>
              <a:defRPr sz="1600"/>
            </a:pPr>
          </a:p>
          <a:p>
            <a:pPr>
              <a:defRPr sz="1600"/>
            </a:pPr>
            <a:r>
              <a:t>What do safety, collaboration, transparency, and choice look like in this context? Letting them set the pace. Meeting them where they're at. Co-creating the treatment plan with them, in a way that feels accessible to them. This case will give you a model. </a:t>
            </a:r>
          </a:p>
          <a:p>
            <a:pPr>
              <a:defRPr sz="1600"/>
            </a:pPr>
          </a:p>
          <a:p>
            <a:pPr>
              <a:defRPr sz="1600"/>
            </a:pPr>
          </a:p>
          <a:p>
            <a:pPr>
              <a:defRPr sz="1600"/>
            </a:pPr>
            <a:r>
              <a:t>Think about the last patient who cancelled on you repeatedly, or who showed up to an appointment in crisis. Trauma-informed care asks: what is this behavior communicating, and how do I meet it rather than penalize it?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0" name="Shape 170"/>
          <p:cNvSpPr/>
          <p:nvPr>
            <p:ph type="sldImg"/>
          </p:nvPr>
        </p:nvSpPr>
        <p:spPr>
          <a:prstGeom prst="rect">
            <a:avLst/>
          </a:prstGeom>
        </p:spPr>
        <p:txBody>
          <a:bodyPr/>
          <a:lstStyle/>
          <a:p>
            <a:pPr/>
          </a:p>
        </p:txBody>
      </p:sp>
      <p:sp>
        <p:nvSpPr>
          <p:cNvPr id="171" name="Shape 171"/>
          <p:cNvSpPr/>
          <p:nvPr>
            <p:ph type="body" sz="quarter" idx="1"/>
          </p:nvPr>
        </p:nvSpPr>
        <p:spPr>
          <a:prstGeom prst="rect">
            <a:avLst/>
          </a:prstGeom>
        </p:spPr>
        <p:txBody>
          <a:bodyPr/>
          <a:lstStyle/>
          <a:p>
            <a:pPr>
              <a:defRPr sz="1600"/>
            </a:pPr>
            <a:r>
              <a:t>slight sidebar, but an important foundational piece of trauma-informed care</a:t>
            </a:r>
          </a:p>
          <a:p>
            <a:pPr>
              <a:defRPr sz="1600"/>
            </a:pPr>
          </a:p>
          <a:p>
            <a:pPr>
              <a:defRPr sz="1600"/>
            </a:pPr>
            <a:r>
              <a:t>Dr. Sean McConnell quote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2" name="Shape 182"/>
          <p:cNvSpPr/>
          <p:nvPr>
            <p:ph type="sldImg"/>
          </p:nvPr>
        </p:nvSpPr>
        <p:spPr>
          <a:prstGeom prst="rect">
            <a:avLst/>
          </a:prstGeom>
        </p:spPr>
        <p:txBody>
          <a:bodyPr/>
          <a:lstStyle/>
          <a:p>
            <a:pPr/>
          </a:p>
        </p:txBody>
      </p:sp>
      <p:sp>
        <p:nvSpPr>
          <p:cNvPr id="183" name="Shape 183"/>
          <p:cNvSpPr/>
          <p:nvPr>
            <p:ph type="body" sz="quarter" idx="1"/>
          </p:nvPr>
        </p:nvSpPr>
        <p:spPr>
          <a:prstGeom prst="rect">
            <a:avLst/>
          </a:prstGeom>
        </p:spPr>
        <p:txBody>
          <a:bodyPr/>
          <a:lstStyle/>
          <a:p>
            <a:pPr>
              <a:defRPr sz="1600"/>
            </a:pPr>
            <a:r>
              <a:t>When you have a patient who has been through repeated trauma and is also using substances, you are not looking at two separate problems. You are looking at one nervous system doing its best. The substance use is not the disease — it is the attempted cure. And our job is to help them find a safer one."</a:t>
            </a:r>
          </a:p>
          <a:p>
            <a:pPr>
              <a:defRPr sz="1600"/>
            </a:pPr>
            <a:r>
              <a:t>→ This is the mechanistic argument for harm reduction in mental health: suppressing the coping mechanism without replacing it is not treatment. It's destabilization.</a:t>
            </a:r>
          </a:p>
        </p:txBody>
      </p:sp>
    </p:spTree>
  </p:cSld>
  <p:clrMapOvr>
    <a:masterClrMapping/>
  </p:clrMapOvr>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Slide">
    <p:spTree>
      <p:nvGrpSpPr>
        <p:cNvPr id="1" name=""/>
        <p:cNvGrpSpPr/>
        <p:nvPr/>
      </p:nvGrpSpPr>
      <p:grpSpPr>
        <a:xfrm>
          <a:off x="0" y="0"/>
          <a:ext cx="0" cy="0"/>
          <a:chOff x="0" y="0"/>
          <a:chExt cx="0" cy="0"/>
        </a:xfrm>
      </p:grpSpPr>
      <p:sp>
        <p:nvSpPr>
          <p:cNvPr id="11" name="Title Text"/>
          <p:cNvSpPr txBox="1"/>
          <p:nvPr>
            <p:ph type="title"/>
          </p:nvPr>
        </p:nvSpPr>
        <p:spPr>
          <a:xfrm>
            <a:off x="685800" y="2130425"/>
            <a:ext cx="7772400" cy="1470025"/>
          </a:xfrm>
          <a:prstGeom prst="rect">
            <a:avLst/>
          </a:prstGeom>
        </p:spPr>
        <p:txBody>
          <a:bodyPr/>
          <a:lstStyle/>
          <a:p>
            <a:pPr/>
            <a:r>
              <a:t>Title Text</a:t>
            </a:r>
          </a:p>
        </p:txBody>
      </p:sp>
      <p:sp>
        <p:nvSpPr>
          <p:cNvPr id="12" name="Body Level One…"/>
          <p:cNvSpPr txBox="1"/>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0" name="Title Text"/>
          <p:cNvSpPr txBox="1"/>
          <p:nvPr>
            <p:ph type="title"/>
          </p:nvPr>
        </p:nvSpPr>
        <p:spPr>
          <a:xfrm>
            <a:off x="457200" y="274638"/>
            <a:ext cx="8229600" cy="1143001"/>
          </a:xfrm>
          <a:prstGeom prst="rect">
            <a:avLst/>
          </a:prstGeom>
        </p:spPr>
        <p:txBody>
          <a:bodyPr/>
          <a:lstStyle/>
          <a:p>
            <a:pPr/>
            <a:r>
              <a:t>Title Text</a:t>
            </a:r>
          </a:p>
        </p:txBody>
      </p:sp>
      <p:sp>
        <p:nvSpPr>
          <p:cNvPr id="21" name="Body Level One…"/>
          <p:cNvSpPr txBox="1"/>
          <p:nvPr>
            <p:ph type="body" sz="quarter" idx="1"/>
          </p:nvPr>
        </p:nvSpPr>
        <p:spPr>
          <a:xfrm>
            <a:off x="457200" y="1600200"/>
            <a:ext cx="8229600" cy="4525963"/>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spTree>
      <p:nvGrpSpPr>
        <p:cNvPr id="1" name=""/>
        <p:cNvGrpSpPr/>
        <p:nvPr/>
      </p:nvGrpSpPr>
      <p:grpSpPr>
        <a:xfrm>
          <a:off x="0" y="0"/>
          <a:ext cx="0" cy="0"/>
          <a:chOff x="0" y="0"/>
          <a:chExt cx="0" cy="0"/>
        </a:xfrm>
      </p:grpSpPr>
      <p:sp>
        <p:nvSpPr>
          <p:cNvPr id="29" name="Title Text"/>
          <p:cNvSpPr txBox="1"/>
          <p:nvPr>
            <p:ph type="title"/>
          </p:nvPr>
        </p:nvSpPr>
        <p:spPr>
          <a:xfrm>
            <a:off x="722312" y="4406900"/>
            <a:ext cx="7772401" cy="1362075"/>
          </a:xfrm>
          <a:prstGeom prst="rect">
            <a:avLst/>
          </a:prstGeom>
        </p:spPr>
        <p:txBody>
          <a:bodyPr anchor="t"/>
          <a:lstStyle>
            <a:lvl1pPr algn="l">
              <a:defRPr b="1" cap="all" sz="4000"/>
            </a:lvl1pPr>
          </a:lstStyle>
          <a:p>
            <a:pPr/>
            <a:r>
              <a:t>Title Text</a:t>
            </a:r>
          </a:p>
        </p:txBody>
      </p:sp>
      <p:sp>
        <p:nvSpPr>
          <p:cNvPr id="30" name="Body Level One…"/>
          <p:cNvSpPr txBox="1"/>
          <p:nvPr>
            <p:ph type="body" sz="quarter"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pPr/>
            <a:r>
              <a:t>Body Level One</a:t>
            </a:r>
          </a:p>
          <a:p>
            <a:pPr lvl="1"/>
            <a:r>
              <a:t>Body Level Two</a:t>
            </a:r>
          </a:p>
          <a:p>
            <a:pPr lvl="2"/>
            <a:r>
              <a:t>Body Level Three</a:t>
            </a:r>
          </a:p>
          <a:p>
            <a:pPr lvl="3"/>
            <a:r>
              <a:t>Body Level Four</a:t>
            </a:r>
          </a:p>
          <a:p>
            <a:pPr lvl="4"/>
            <a:r>
              <a:t>Body Level Five</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38" name="Title Text"/>
          <p:cNvSpPr txBox="1"/>
          <p:nvPr>
            <p:ph type="title"/>
          </p:nvPr>
        </p:nvSpPr>
        <p:spPr>
          <a:xfrm>
            <a:off x="457200" y="274638"/>
            <a:ext cx="8229600" cy="1143001"/>
          </a:xfrm>
          <a:prstGeom prst="rect">
            <a:avLst/>
          </a:prstGeom>
        </p:spPr>
        <p:txBody>
          <a:bodyPr/>
          <a:lstStyle/>
          <a:p>
            <a:pPr/>
            <a:r>
              <a:t>Title Text</a:t>
            </a:r>
          </a:p>
        </p:txBody>
      </p:sp>
      <p:sp>
        <p:nvSpPr>
          <p:cNvPr id="39" name="Body Level One…"/>
          <p:cNvSpPr txBox="1"/>
          <p:nvPr>
            <p:ph type="body" sz="quarter"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pPr/>
            <a:r>
              <a:t>Body Level One</a:t>
            </a:r>
          </a:p>
          <a:p>
            <a:pPr lvl="1"/>
            <a:r>
              <a:t>Body Level Two</a:t>
            </a:r>
          </a:p>
          <a:p>
            <a:pPr lvl="2"/>
            <a:r>
              <a:t>Body Level Three</a:t>
            </a:r>
          </a:p>
          <a:p>
            <a:pPr lvl="3"/>
            <a:r>
              <a:t>Body Level Four</a:t>
            </a:r>
          </a:p>
          <a:p>
            <a:pPr lvl="4"/>
            <a:r>
              <a:t>Body Level Five</a:t>
            </a:r>
          </a:p>
        </p:txBody>
      </p:sp>
      <p:sp>
        <p:nvSpPr>
          <p:cNvPr id="4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47" name="Title Text"/>
          <p:cNvSpPr txBox="1"/>
          <p:nvPr>
            <p:ph type="title"/>
          </p:nvPr>
        </p:nvSpPr>
        <p:spPr>
          <a:xfrm>
            <a:off x="457200" y="274638"/>
            <a:ext cx="8229600" cy="1143001"/>
          </a:xfrm>
          <a:prstGeom prst="rect">
            <a:avLst/>
          </a:prstGeom>
        </p:spPr>
        <p:txBody>
          <a:bodyPr/>
          <a:lstStyle/>
          <a:p>
            <a:pPr/>
            <a:r>
              <a:t>Title Text</a:t>
            </a:r>
          </a:p>
        </p:txBody>
      </p:sp>
      <p:sp>
        <p:nvSpPr>
          <p:cNvPr id="48" name="Body Level One…"/>
          <p:cNvSpPr txBox="1"/>
          <p:nvPr>
            <p:ph type="body" sz="quarter" idx="1"/>
          </p:nvPr>
        </p:nvSpPr>
        <p:spPr>
          <a:xfrm>
            <a:off x="457200" y="1535112"/>
            <a:ext cx="4040188" cy="639763"/>
          </a:xfrm>
          <a:prstGeom prst="rect">
            <a:avLst/>
          </a:prstGeom>
        </p:spPr>
        <p:txBody>
          <a:bodyPr anchor="b"/>
          <a:lstStyle>
            <a:lvl1pPr marL="0" indent="0">
              <a:spcBef>
                <a:spcPts val="500"/>
              </a:spcBef>
              <a:buSzTx/>
              <a:buFontTx/>
              <a:buNone/>
              <a:defRPr b="1" sz="2400"/>
            </a:lvl1pPr>
            <a:lvl2pPr marL="0" indent="457200">
              <a:spcBef>
                <a:spcPts val="500"/>
              </a:spcBef>
              <a:buSzTx/>
              <a:buFontTx/>
              <a:buNone/>
              <a:defRPr b="1" sz="2400"/>
            </a:lvl2pPr>
            <a:lvl3pPr marL="0" indent="914400">
              <a:spcBef>
                <a:spcPts val="500"/>
              </a:spcBef>
              <a:buSzTx/>
              <a:buFontTx/>
              <a:buNone/>
              <a:defRPr b="1" sz="2400"/>
            </a:lvl3pPr>
            <a:lvl4pPr marL="0" indent="1371600">
              <a:spcBef>
                <a:spcPts val="500"/>
              </a:spcBef>
              <a:buSzTx/>
              <a:buFontTx/>
              <a:buNone/>
              <a:defRPr b="1" sz="2400"/>
            </a:lvl4pPr>
            <a:lvl5pPr marL="0" indent="1828800">
              <a:spcBef>
                <a:spcPts val="500"/>
              </a:spcBef>
              <a:buSzTx/>
              <a:buFontTx/>
              <a:buNone/>
              <a:defRPr b="1" sz="2400"/>
            </a:lvl5pPr>
          </a:lstStyle>
          <a:p>
            <a:pPr/>
            <a:r>
              <a:t>Body Level One</a:t>
            </a:r>
          </a:p>
          <a:p>
            <a:pPr lvl="1"/>
            <a:r>
              <a:t>Body Level Two</a:t>
            </a:r>
          </a:p>
          <a:p>
            <a:pPr lvl="2"/>
            <a:r>
              <a:t>Body Level Three</a:t>
            </a:r>
          </a:p>
          <a:p>
            <a:pPr lvl="3"/>
            <a:r>
              <a:t>Body Level Four</a:t>
            </a:r>
          </a:p>
          <a:p>
            <a:pPr lvl="4"/>
            <a:r>
              <a:t>Body Level Five</a:t>
            </a:r>
          </a:p>
        </p:txBody>
      </p:sp>
      <p:sp>
        <p:nvSpPr>
          <p:cNvPr id="49" name="Text Placeholder 4"/>
          <p:cNvSpPr/>
          <p:nvPr>
            <p:ph type="body" sz="quarter" idx="21"/>
          </p:nvPr>
        </p:nvSpPr>
        <p:spPr>
          <a:xfrm>
            <a:off x="4645025" y="1535112"/>
            <a:ext cx="4041775" cy="639763"/>
          </a:xfrm>
          <a:prstGeom prst="rect">
            <a:avLst/>
          </a:prstGeom>
        </p:spPr>
        <p:txBody>
          <a:bodyPr anchor="b"/>
          <a:lstStyle/>
          <a:p>
            <a:pPr marL="0" indent="0">
              <a:spcBef>
                <a:spcPts val="500"/>
              </a:spcBef>
              <a:buSzTx/>
              <a:buFontTx/>
              <a:buNone/>
              <a:defRPr b="1" sz="2400"/>
            </a:pPr>
          </a:p>
        </p:txBody>
      </p:sp>
      <p:sp>
        <p:nvSpPr>
          <p:cNvPr id="5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57" name="Title Text"/>
          <p:cNvSpPr txBox="1"/>
          <p:nvPr>
            <p:ph type="title"/>
          </p:nvPr>
        </p:nvSpPr>
        <p:spPr>
          <a:xfrm>
            <a:off x="457200" y="274638"/>
            <a:ext cx="8229600" cy="1143001"/>
          </a:xfrm>
          <a:prstGeom prst="rect">
            <a:avLst/>
          </a:prstGeom>
        </p:spPr>
        <p:txBody>
          <a:bodyPr/>
          <a:lstStyle/>
          <a:p>
            <a:pPr/>
            <a:r>
              <a:t>Title Text</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6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2" name="Title Text"/>
          <p:cNvSpPr txBox="1"/>
          <p:nvPr>
            <p:ph type="title"/>
          </p:nvPr>
        </p:nvSpPr>
        <p:spPr>
          <a:xfrm>
            <a:off x="457200" y="273050"/>
            <a:ext cx="3008314" cy="1162050"/>
          </a:xfrm>
          <a:prstGeom prst="rect">
            <a:avLst/>
          </a:prstGeom>
        </p:spPr>
        <p:txBody>
          <a:bodyPr anchor="b"/>
          <a:lstStyle>
            <a:lvl1pPr algn="l">
              <a:defRPr b="1" sz="2000"/>
            </a:lvl1pPr>
          </a:lstStyle>
          <a:p>
            <a:pPr/>
            <a:r>
              <a:t>Title Text</a:t>
            </a:r>
          </a:p>
        </p:txBody>
      </p:sp>
      <p:sp>
        <p:nvSpPr>
          <p:cNvPr id="73" name="Body Level One…"/>
          <p:cNvSpPr txBox="1"/>
          <p:nvPr>
            <p:ph type="body" sz="quarter" idx="1"/>
          </p:nvPr>
        </p:nvSpPr>
        <p:spPr>
          <a:xfrm>
            <a:off x="3575050" y="273050"/>
            <a:ext cx="5111750" cy="5853113"/>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74" name="Text Placeholder 3"/>
          <p:cNvSpPr/>
          <p:nvPr>
            <p:ph type="body" sz="quarter" idx="21"/>
          </p:nvPr>
        </p:nvSpPr>
        <p:spPr>
          <a:xfrm>
            <a:off x="457199" y="1435100"/>
            <a:ext cx="3008315" cy="4691063"/>
          </a:xfrm>
          <a:prstGeom prst="rect">
            <a:avLst/>
          </a:prstGeom>
        </p:spPr>
        <p:txBody>
          <a:bodyPr/>
          <a:lstStyle/>
          <a:p>
            <a:pPr marL="0" indent="0">
              <a:spcBef>
                <a:spcPts val="300"/>
              </a:spcBef>
              <a:buSzTx/>
              <a:buFontTx/>
              <a:buNone/>
              <a:defRPr sz="1400"/>
            </a:pPr>
          </a:p>
        </p:txBody>
      </p:sp>
      <p:sp>
        <p:nvSpPr>
          <p:cNvPr id="7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82" name="Title Text"/>
          <p:cNvSpPr txBox="1"/>
          <p:nvPr>
            <p:ph type="title"/>
          </p:nvPr>
        </p:nvSpPr>
        <p:spPr>
          <a:xfrm>
            <a:off x="1792288" y="4800600"/>
            <a:ext cx="5486401" cy="566738"/>
          </a:xfrm>
          <a:prstGeom prst="rect">
            <a:avLst/>
          </a:prstGeom>
        </p:spPr>
        <p:txBody>
          <a:bodyPr anchor="b"/>
          <a:lstStyle>
            <a:lvl1pPr algn="l">
              <a:defRPr b="1" sz="2000"/>
            </a:lvl1pPr>
          </a:lstStyle>
          <a:p>
            <a:pPr/>
            <a:r>
              <a:t>Title Text</a:t>
            </a:r>
          </a:p>
        </p:txBody>
      </p:sp>
      <p:sp>
        <p:nvSpPr>
          <p:cNvPr id="83" name="Picture Placeholder 2"/>
          <p:cNvSpPr/>
          <p:nvPr>
            <p:ph type="pic" sz="quarter" idx="21"/>
          </p:nvPr>
        </p:nvSpPr>
        <p:spPr>
          <a:xfrm>
            <a:off x="1792288" y="612775"/>
            <a:ext cx="5486401" cy="4114800"/>
          </a:xfrm>
          <a:prstGeom prst="rect">
            <a:avLst/>
          </a:prstGeom>
        </p:spPr>
        <p:txBody>
          <a:bodyPr lIns="91439" rIns="91439">
            <a:noAutofit/>
          </a:bodyPr>
          <a:lstStyle/>
          <a:p>
            <a:pPr/>
          </a:p>
        </p:txBody>
      </p:sp>
      <p:sp>
        <p:nvSpPr>
          <p:cNvPr id="84" name="Body Level One…"/>
          <p:cNvSpPr txBox="1"/>
          <p:nvPr>
            <p:ph type="body" sz="quarter"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pPr/>
            <a:r>
              <a:t>Body Level One</a:t>
            </a:r>
          </a:p>
          <a:p>
            <a:pPr lvl="1"/>
            <a:r>
              <a:t>Body Level Two</a:t>
            </a:r>
          </a:p>
          <a:p>
            <a:pPr lvl="2"/>
            <a:r>
              <a:t>Body Level Three</a:t>
            </a:r>
          </a:p>
          <a:p>
            <a:pPr lvl="3"/>
            <a:r>
              <a:t>Body Level Four</a:t>
            </a:r>
          </a:p>
          <a:p>
            <a:pPr lvl="4"/>
            <a:r>
              <a:t>Body Level Five</a:t>
            </a:r>
          </a:p>
        </p:txBody>
      </p:sp>
      <p:sp>
        <p:nvSpPr>
          <p:cNvPr id="8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914400" y="138112"/>
            <a:ext cx="16459200" cy="2262188"/>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Title Text</a:t>
            </a:r>
          </a:p>
        </p:txBody>
      </p:sp>
      <p:sp>
        <p:nvSpPr>
          <p:cNvPr id="3" name="Body Level One…"/>
          <p:cNvSpPr txBox="1"/>
          <p:nvPr>
            <p:ph type="body" idx="1"/>
          </p:nvPr>
        </p:nvSpPr>
        <p:spPr>
          <a:xfrm>
            <a:off x="914400" y="2400300"/>
            <a:ext cx="16459200" cy="788670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8428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1pPr>
      <a:lvl2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2pPr>
      <a:lvl3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3pPr>
      <a:lvl4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4pPr>
      <a:lvl5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5pPr>
      <a:lvl6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6pPr>
      <a:lvl7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7pPr>
      <a:lvl8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8pPr>
      <a:lvl9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4pPr>
      <a:lvl5pPr marL="21945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13.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 Id="rId3" Type="http://schemas.openxmlformats.org/officeDocument/2006/relationships/image" Target="../media/image2.png"/></Relationships>

</file>

<file path=ppt/slides/_rels/slide15.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20.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 Id="rId3" Type="http://schemas.openxmlformats.org/officeDocument/2006/relationships/image" Target="../media/image1.png"/></Relationships>

</file>

<file path=ppt/slides/_rels/slide26.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 Id="rId3" Type="http://schemas.openxmlformats.org/officeDocument/2006/relationships/image" Target="../media/image1.png"/></Relationships>

</file>

<file path=ppt/slides/_rels/slide27.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29.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0.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32.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s>

</file>

<file path=ppt/slides/_rels/slide34.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8.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9.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123F2B"/>
        </a:solidFill>
      </p:bgPr>
    </p:bg>
    <p:spTree>
      <p:nvGrpSpPr>
        <p:cNvPr id="1" name=""/>
        <p:cNvGrpSpPr/>
        <p:nvPr/>
      </p:nvGrpSpPr>
      <p:grpSpPr>
        <a:xfrm>
          <a:off x="0" y="0"/>
          <a:ext cx="0" cy="0"/>
          <a:chOff x="0" y="0"/>
          <a:chExt cx="0" cy="0"/>
        </a:xfrm>
      </p:grpSpPr>
      <p:sp>
        <p:nvSpPr>
          <p:cNvPr id="94" name="Freeform 3"/>
          <p:cNvSpPr/>
          <p:nvPr/>
        </p:nvSpPr>
        <p:spPr>
          <a:xfrm>
            <a:off x="-1" y="-12700"/>
            <a:ext cx="15915624" cy="10299701"/>
          </a:xfrm>
          <a:prstGeom prst="rect">
            <a:avLst/>
          </a:prstGeom>
          <a:solidFill>
            <a:srgbClr val="FAF8F5"/>
          </a:solidFill>
          <a:ln w="12700">
            <a:miter lim="400000"/>
          </a:ln>
        </p:spPr>
        <p:txBody>
          <a:bodyPr lIns="45719" rIns="45719"/>
          <a:lstStyle/>
          <a:p>
            <a:pPr/>
          </a:p>
        </p:txBody>
      </p:sp>
      <p:sp>
        <p:nvSpPr>
          <p:cNvPr id="95" name="TextBox 4"/>
          <p:cNvSpPr txBox="1"/>
          <p:nvPr/>
        </p:nvSpPr>
        <p:spPr>
          <a:xfrm>
            <a:off x="685285" y="9032274"/>
            <a:ext cx="7287883" cy="48386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3900"/>
              </a:lnSpc>
              <a:defRPr spc="-44" sz="3000">
                <a:solidFill>
                  <a:srgbClr val="123F2B"/>
                </a:solidFill>
                <a:latin typeface="DM Sans"/>
                <a:ea typeface="DM Sans"/>
                <a:cs typeface="DM Sans"/>
                <a:sym typeface="DM Sans"/>
              </a:defRPr>
            </a:lvl1pPr>
          </a:lstStyle>
          <a:p>
            <a:pPr/>
            <a:r>
              <a:t>Dr. Jessica Eastman, ND, FABNPsych</a:t>
            </a:r>
          </a:p>
        </p:txBody>
      </p:sp>
      <p:sp>
        <p:nvSpPr>
          <p:cNvPr id="96" name="TextBox 5"/>
          <p:cNvSpPr txBox="1"/>
          <p:nvPr/>
        </p:nvSpPr>
        <p:spPr>
          <a:xfrm>
            <a:off x="666749" y="3248411"/>
            <a:ext cx="11866628" cy="3449562"/>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5400"/>
              </a:lnSpc>
              <a:defRPr spc="-192" sz="5400">
                <a:solidFill>
                  <a:srgbClr val="123F2B"/>
                </a:solidFill>
                <a:latin typeface="Georgia Pro Condensed"/>
                <a:ea typeface="Georgia Pro Condensed"/>
                <a:cs typeface="Georgia Pro Condensed"/>
                <a:sym typeface="Georgia Pro Condensed"/>
              </a:defRPr>
            </a:pPr>
            <a:r>
              <a:t>When Trauma, Substance Use, and Mood Disorders Collide:</a:t>
            </a:r>
          </a:p>
          <a:p>
            <a:pPr>
              <a:lnSpc>
                <a:spcPts val="5400"/>
              </a:lnSpc>
            </a:pPr>
          </a:p>
          <a:p>
            <a:pPr>
              <a:lnSpc>
                <a:spcPts val="5400"/>
              </a:lnSpc>
              <a:defRPr spc="-192" sz="5400">
                <a:solidFill>
                  <a:srgbClr val="123F2B"/>
                </a:solidFill>
                <a:latin typeface="Georgia Pro Condensed"/>
                <a:ea typeface="Georgia Pro Condensed"/>
                <a:cs typeface="Georgia Pro Condensed"/>
                <a:sym typeface="Georgia Pro Condensed"/>
              </a:defRPr>
            </a:pPr>
            <a:r>
              <a:t>Diagnostic Pitfalls and Psychopharmacology in a Complex Case</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AF8F5"/>
        </a:solidFill>
      </p:bgPr>
    </p:bg>
    <p:spTree>
      <p:nvGrpSpPr>
        <p:cNvPr id="1" name=""/>
        <p:cNvGrpSpPr/>
        <p:nvPr/>
      </p:nvGrpSpPr>
      <p:grpSpPr>
        <a:xfrm>
          <a:off x="0" y="0"/>
          <a:ext cx="0" cy="0"/>
          <a:chOff x="0" y="0"/>
          <a:chExt cx="0" cy="0"/>
        </a:xfrm>
      </p:grpSpPr>
      <p:sp>
        <p:nvSpPr>
          <p:cNvPr id="164" name="TextBox 2"/>
          <p:cNvSpPr txBox="1"/>
          <p:nvPr/>
        </p:nvSpPr>
        <p:spPr>
          <a:xfrm>
            <a:off x="666750" y="771525"/>
            <a:ext cx="14813868" cy="70636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5400"/>
              </a:lnSpc>
              <a:defRPr b="1" spc="-164" sz="5400">
                <a:solidFill>
                  <a:srgbClr val="013220"/>
                </a:solidFill>
                <a:latin typeface="Georgia Pro Condensed Bold"/>
                <a:ea typeface="Georgia Pro Condensed Bold"/>
                <a:cs typeface="Georgia Pro Condensed Bold"/>
                <a:sym typeface="Georgia Pro Condensed Bold"/>
              </a:defRPr>
            </a:pPr>
            <a:r>
              <a:t>B. Trauma-Informed Care: </a:t>
            </a:r>
            <a:r>
              <a:rPr b="0">
                <a:latin typeface="Georgia Pro Condensed"/>
                <a:ea typeface="Georgia Pro Condensed"/>
                <a:cs typeface="Georgia Pro Condensed"/>
                <a:sym typeface="Georgia Pro Condensed"/>
              </a:rPr>
              <a:t>Beyond Being Nice</a:t>
            </a:r>
          </a:p>
        </p:txBody>
      </p:sp>
      <p:sp>
        <p:nvSpPr>
          <p:cNvPr id="165" name="TextBox 3"/>
          <p:cNvSpPr txBox="1"/>
          <p:nvPr/>
        </p:nvSpPr>
        <p:spPr>
          <a:xfrm>
            <a:off x="666750" y="1898831"/>
            <a:ext cx="17191954" cy="795147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1" marL="647700" indent="-323850">
              <a:lnSpc>
                <a:spcPts val="4200"/>
              </a:lnSpc>
              <a:buSzPct val="100000"/>
              <a:buFont typeface="Arial"/>
              <a:buChar char="•"/>
              <a:defRPr b="1" spc="-89" sz="3000">
                <a:solidFill>
                  <a:srgbClr val="013220"/>
                </a:solidFill>
                <a:latin typeface="DM Sans Bold"/>
                <a:ea typeface="DM Sans Bold"/>
                <a:cs typeface="DM Sans Bold"/>
                <a:sym typeface="DM Sans Bold"/>
              </a:defRPr>
            </a:pPr>
            <a:r>
              <a:t>Asking before assuming:</a:t>
            </a:r>
            <a:r>
              <a:rPr b="0">
                <a:latin typeface="DM Sans"/>
                <a:ea typeface="DM Sans"/>
                <a:cs typeface="DM Sans"/>
                <a:sym typeface="DM Sans"/>
              </a:rPr>
              <a:t> checking in about what feels safe before diving into intake questions, especially around trauma history. "Is it okay if I ask you about..." </a:t>
            </a:r>
            <a:endParaRPr b="0">
              <a:latin typeface="DM Sans"/>
              <a:ea typeface="DM Sans"/>
              <a:cs typeface="DM Sans"/>
              <a:sym typeface="DM Sans"/>
            </a:endParaRPr>
          </a:p>
          <a:p>
            <a:pPr lvl="1" marL="647700" indent="-323850">
              <a:lnSpc>
                <a:spcPts val="4200"/>
              </a:lnSpc>
              <a:buSzPct val="100000"/>
              <a:buFont typeface="Arial"/>
              <a:buChar char="•"/>
              <a:defRPr b="1" spc="-89" sz="3000">
                <a:solidFill>
                  <a:srgbClr val="013220"/>
                </a:solidFill>
                <a:latin typeface="DM Sans Bold"/>
                <a:ea typeface="DM Sans Bold"/>
                <a:cs typeface="DM Sans Bold"/>
                <a:sym typeface="DM Sans Bold"/>
              </a:defRPr>
            </a:pPr>
            <a:r>
              <a:t>Not judging coping mechanisms that are keeping someone alive:</a:t>
            </a:r>
            <a:r>
              <a:rPr b="0">
                <a:latin typeface="DM Sans"/>
                <a:ea typeface="DM Sans"/>
                <a:cs typeface="DM Sans"/>
                <a:sym typeface="DM Sans"/>
              </a:rPr>
              <a:t> don’t ask someone to stop a coping mechanism until you have helped them build something to replace it</a:t>
            </a:r>
            <a:endParaRPr b="0">
              <a:latin typeface="DM Sans"/>
              <a:ea typeface="DM Sans"/>
              <a:cs typeface="DM Sans"/>
              <a:sym typeface="DM Sans"/>
            </a:endParaRPr>
          </a:p>
          <a:p>
            <a:pPr lvl="1" marL="647700" indent="-323850">
              <a:lnSpc>
                <a:spcPts val="4200"/>
              </a:lnSpc>
              <a:buSzPct val="100000"/>
              <a:buFont typeface="Arial"/>
              <a:buChar char="•"/>
              <a:defRPr b="1" spc="-89" sz="3000">
                <a:solidFill>
                  <a:srgbClr val="013220"/>
                </a:solidFill>
                <a:latin typeface="DM Sans Bold"/>
                <a:ea typeface="DM Sans Bold"/>
                <a:cs typeface="DM Sans Bold"/>
                <a:sym typeface="DM Sans Bold"/>
              </a:defRPr>
            </a:pPr>
            <a:r>
              <a:t>Recognizing that disclosure is non-linear:</a:t>
            </a:r>
            <a:r>
              <a:rPr b="0">
                <a:latin typeface="DM Sans"/>
                <a:ea typeface="DM Sans"/>
                <a:cs typeface="DM Sans"/>
                <a:sym typeface="DM Sans"/>
              </a:rPr>
              <a:t> patients may share something significant once and then retreat from it, or might not share it until months or years into your work together </a:t>
            </a:r>
            <a:endParaRPr b="0">
              <a:latin typeface="DM Sans"/>
              <a:ea typeface="DM Sans"/>
              <a:cs typeface="DM Sans"/>
              <a:sym typeface="DM Sans"/>
            </a:endParaRPr>
          </a:p>
          <a:p>
            <a:pPr lvl="1" marL="647700" indent="-323850">
              <a:lnSpc>
                <a:spcPts val="4200"/>
              </a:lnSpc>
              <a:buSzPct val="100000"/>
              <a:buFont typeface="Arial"/>
              <a:buChar char="•"/>
              <a:defRPr b="1" spc="-89" sz="3000">
                <a:solidFill>
                  <a:srgbClr val="013220"/>
                </a:solidFill>
                <a:latin typeface="DM Sans Bold"/>
                <a:ea typeface="DM Sans Bold"/>
                <a:cs typeface="DM Sans Bold"/>
                <a:sym typeface="DM Sans Bold"/>
              </a:defRPr>
            </a:pPr>
            <a:r>
              <a:t>Maintaining consistency in your own affect and responses:</a:t>
            </a:r>
            <a:r>
              <a:rPr b="0">
                <a:latin typeface="DM Sans"/>
                <a:ea typeface="DM Sans"/>
                <a:cs typeface="DM Sans"/>
                <a:sym typeface="DM Sans"/>
              </a:rPr>
              <a:t> for folks with relational trauma, a provider who stays calm and non-reactive across appointments is itself a regulating experience</a:t>
            </a:r>
            <a:endParaRPr b="0">
              <a:latin typeface="DM Sans"/>
              <a:ea typeface="DM Sans"/>
              <a:cs typeface="DM Sans"/>
              <a:sym typeface="DM Sans"/>
            </a:endParaRPr>
          </a:p>
          <a:p>
            <a:pPr lvl="1" marL="647700" indent="-323850">
              <a:lnSpc>
                <a:spcPts val="4200"/>
              </a:lnSpc>
              <a:buSzPct val="100000"/>
              <a:buFont typeface="Arial"/>
              <a:buChar char="•"/>
              <a:defRPr b="1" spc="-89" sz="3000">
                <a:solidFill>
                  <a:srgbClr val="013220"/>
                </a:solidFill>
                <a:latin typeface="DM Sans Bold"/>
                <a:ea typeface="DM Sans Bold"/>
                <a:cs typeface="DM Sans Bold"/>
                <a:sym typeface="DM Sans Bold"/>
              </a:defRPr>
            </a:pPr>
            <a:r>
              <a:t>Not requiring patients to perform wellness to access care:</a:t>
            </a:r>
            <a:r>
              <a:rPr b="0">
                <a:latin typeface="DM Sans"/>
                <a:ea typeface="DM Sans"/>
                <a:cs typeface="DM Sans"/>
                <a:sym typeface="DM Sans"/>
              </a:rPr>
              <a:t> showing up disheveled, dissociated, or in crisis is still showing up</a:t>
            </a:r>
            <a:endParaRPr b="0">
              <a:latin typeface="DM Sans"/>
              <a:ea typeface="DM Sans"/>
              <a:cs typeface="DM Sans"/>
              <a:sym typeface="DM Sans"/>
            </a:endParaRPr>
          </a:p>
          <a:p>
            <a:pPr lvl="1" marL="647700" indent="-323850">
              <a:lnSpc>
                <a:spcPts val="4200"/>
              </a:lnSpc>
              <a:buSzPct val="100000"/>
              <a:buFont typeface="Arial"/>
              <a:buChar char="•"/>
              <a:defRPr b="1" spc="-89" sz="3000">
                <a:solidFill>
                  <a:srgbClr val="013220"/>
                </a:solidFill>
                <a:latin typeface="DM Sans Bold"/>
                <a:ea typeface="DM Sans Bold"/>
                <a:cs typeface="DM Sans Bold"/>
                <a:sym typeface="DM Sans Bold"/>
              </a:defRPr>
            </a:pPr>
            <a:r>
              <a:t>Pacing care to the patient's nervous system:</a:t>
            </a:r>
            <a:r>
              <a:rPr b="0">
                <a:latin typeface="DM Sans"/>
                <a:ea typeface="DM Sans"/>
                <a:cs typeface="DM Sans"/>
                <a:sym typeface="DM Sans"/>
              </a:rPr>
              <a:t> not the appointment schedule, or the clinician’s comfort level</a:t>
            </a:r>
            <a:endParaRPr b="0">
              <a:latin typeface="DM Sans"/>
              <a:ea typeface="DM Sans"/>
              <a:cs typeface="DM Sans"/>
              <a:sym typeface="DM Sans"/>
            </a:endParaRPr>
          </a:p>
          <a:p>
            <a:pPr lvl="1" marL="647700" indent="-323850">
              <a:lnSpc>
                <a:spcPts val="4200"/>
              </a:lnSpc>
              <a:buSzPct val="100000"/>
              <a:buFont typeface="Arial"/>
              <a:buChar char="•"/>
              <a:defRPr b="1" i="1" spc="-89" sz="3000">
                <a:solidFill>
                  <a:srgbClr val="013220"/>
                </a:solidFill>
                <a:latin typeface="DM Sans Bold Italics"/>
                <a:ea typeface="DM Sans Bold Italics"/>
                <a:cs typeface="DM Sans Bold Italics"/>
                <a:sym typeface="DM Sans Bold Italics"/>
              </a:defRPr>
            </a:pPr>
            <a:r>
              <a:t>Viewing dysregulation as a part of the clinical presentation, instead of a barrier to treatment success</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AF8F5"/>
        </a:solidFill>
      </p:bgPr>
    </p:bg>
    <p:spTree>
      <p:nvGrpSpPr>
        <p:cNvPr id="1" name=""/>
        <p:cNvGrpSpPr/>
        <p:nvPr/>
      </p:nvGrpSpPr>
      <p:grpSpPr>
        <a:xfrm>
          <a:off x="0" y="0"/>
          <a:ext cx="0" cy="0"/>
          <a:chOff x="0" y="0"/>
          <a:chExt cx="0" cy="0"/>
        </a:xfrm>
      </p:grpSpPr>
      <p:sp>
        <p:nvSpPr>
          <p:cNvPr id="167" name="TextBox 2"/>
          <p:cNvSpPr txBox="1"/>
          <p:nvPr/>
        </p:nvSpPr>
        <p:spPr>
          <a:xfrm>
            <a:off x="666750" y="771525"/>
            <a:ext cx="15516225" cy="70636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5400"/>
              </a:lnSpc>
              <a:defRPr spc="-164" sz="5400">
                <a:solidFill>
                  <a:srgbClr val="013220"/>
                </a:solidFill>
                <a:latin typeface="Georgia Pro Condensed"/>
                <a:ea typeface="Georgia Pro Condensed"/>
                <a:cs typeface="Georgia Pro Condensed"/>
                <a:sym typeface="Georgia Pro Condensed"/>
              </a:defRPr>
            </a:lvl1pPr>
          </a:lstStyle>
          <a:p>
            <a:pPr/>
            <a:r>
              <a:t>The Therapeutic Relationship as a Clinical Tool</a:t>
            </a:r>
          </a:p>
        </p:txBody>
      </p:sp>
      <p:sp>
        <p:nvSpPr>
          <p:cNvPr id="168" name="TextBox 3"/>
          <p:cNvSpPr txBox="1"/>
          <p:nvPr/>
        </p:nvSpPr>
        <p:spPr>
          <a:xfrm>
            <a:off x="666750" y="2404423"/>
            <a:ext cx="16859846" cy="424814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1" marL="647700" indent="-323850">
              <a:lnSpc>
                <a:spcPts val="4200"/>
              </a:lnSpc>
              <a:buSzPct val="100000"/>
              <a:buFont typeface="Arial"/>
              <a:buChar char="•"/>
              <a:defRPr sz="3000">
                <a:solidFill>
                  <a:srgbClr val="013220"/>
                </a:solidFill>
                <a:latin typeface="DM Sans"/>
                <a:ea typeface="DM Sans"/>
                <a:cs typeface="DM Sans"/>
                <a:sym typeface="DM Sans"/>
              </a:defRPr>
            </a:pPr>
            <a:r>
              <a:t>Building a strong therapeutic relationship was the most commonly cited guiding principle in management of mental health and substance use disorders, more than holistic care, peer support, or continuity of care [4] [5] </a:t>
            </a:r>
          </a:p>
          <a:p>
            <a:pPr lvl="1" marL="647700" indent="-323850">
              <a:lnSpc>
                <a:spcPts val="4200"/>
              </a:lnSpc>
              <a:buSzPct val="100000"/>
              <a:buFont typeface="Arial"/>
              <a:buChar char="•"/>
              <a:defRPr sz="3000">
                <a:solidFill>
                  <a:srgbClr val="013220"/>
                </a:solidFill>
                <a:latin typeface="DM Sans"/>
                <a:ea typeface="DM Sans"/>
                <a:cs typeface="DM Sans"/>
                <a:sym typeface="DM Sans"/>
              </a:defRPr>
            </a:pPr>
            <a:r>
              <a:t>Improved depression outcomes, treatment engagement, and reduced self-reported severity</a:t>
            </a:r>
          </a:p>
          <a:p>
            <a:pPr lvl="1" marL="647700" indent="-323850">
              <a:lnSpc>
                <a:spcPts val="4200"/>
              </a:lnSpc>
              <a:buSzPct val="100000"/>
              <a:buFont typeface="Arial"/>
              <a:buChar char="•"/>
              <a:defRPr sz="3000">
                <a:solidFill>
                  <a:srgbClr val="013220"/>
                </a:solidFill>
                <a:latin typeface="DM Sans"/>
                <a:ea typeface="DM Sans"/>
                <a:cs typeface="DM Sans"/>
                <a:sym typeface="DM Sans"/>
              </a:defRPr>
            </a:pPr>
            <a:r>
              <a:t>NDs have the structural conditions to really utilize this tool better than most other providers in the system: time in visits, continuity of care, whole-person perspective</a:t>
            </a:r>
          </a:p>
          <a:p>
            <a:pPr>
              <a:lnSpc>
                <a:spcPts val="4200"/>
              </a:lnSpc>
            </a:pPr>
          </a:p>
          <a:p>
            <a:pPr lvl="1" marL="647700" indent="-323850">
              <a:lnSpc>
                <a:spcPts val="4200"/>
              </a:lnSpc>
              <a:buSzPct val="100000"/>
              <a:buFont typeface="Arial"/>
              <a:buChar char="•"/>
              <a:defRPr sz="3000">
                <a:solidFill>
                  <a:srgbClr val="013220"/>
                </a:solidFill>
                <a:latin typeface="DM Sans"/>
                <a:ea typeface="DM Sans"/>
                <a:cs typeface="DM Sans"/>
                <a:sym typeface="DM Sans"/>
              </a:defRPr>
            </a:pPr>
            <a:r>
              <a:t>The relationship is not the backdrop to treatment, it is a part of the treatment</a:t>
            </a:r>
          </a:p>
        </p:txBody>
      </p:sp>
      <p:sp>
        <p:nvSpPr>
          <p:cNvPr id="169" name="TextBox 4"/>
          <p:cNvSpPr txBox="1"/>
          <p:nvPr/>
        </p:nvSpPr>
        <p:spPr>
          <a:xfrm>
            <a:off x="4311393" y="8318511"/>
            <a:ext cx="9570561" cy="89890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gn="ctr">
              <a:lnSpc>
                <a:spcPts val="3600"/>
              </a:lnSpc>
              <a:defRPr b="1" i="1" spc="-78" sz="2600">
                <a:solidFill>
                  <a:srgbClr val="013220"/>
                </a:solidFill>
                <a:latin typeface="DM Sans Bold Italics"/>
                <a:ea typeface="DM Sans Bold Italics"/>
                <a:cs typeface="DM Sans Bold Italics"/>
                <a:sym typeface="DM Sans Bold Italics"/>
              </a:defRPr>
            </a:pPr>
            <a:r>
              <a:t>“If you’re doing your job well, you could do it on a desert island.”</a:t>
            </a:r>
          </a:p>
          <a:p>
            <a:pPr algn="ctr">
              <a:lnSpc>
                <a:spcPts val="3600"/>
              </a:lnSpc>
              <a:defRPr b="1" i="1" spc="-78" sz="2600">
                <a:solidFill>
                  <a:srgbClr val="013220"/>
                </a:solidFill>
                <a:latin typeface="DM Sans Bold Italics"/>
                <a:ea typeface="DM Sans Bold Italics"/>
                <a:cs typeface="DM Sans Bold Italics"/>
                <a:sym typeface="DM Sans Bold Italics"/>
              </a:defRPr>
            </a:pPr>
            <a:r>
              <a:t>-Dr. Sean McConnell</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AF8F5"/>
        </a:solidFill>
      </p:bgPr>
    </p:bg>
    <p:spTree>
      <p:nvGrpSpPr>
        <p:cNvPr id="1" name=""/>
        <p:cNvGrpSpPr/>
        <p:nvPr/>
      </p:nvGrpSpPr>
      <p:grpSpPr>
        <a:xfrm>
          <a:off x="0" y="0"/>
          <a:ext cx="0" cy="0"/>
          <a:chOff x="0" y="0"/>
          <a:chExt cx="0" cy="0"/>
        </a:xfrm>
      </p:grpSpPr>
      <p:sp>
        <p:nvSpPr>
          <p:cNvPr id="173" name="TextBox 2"/>
          <p:cNvSpPr txBox="1"/>
          <p:nvPr/>
        </p:nvSpPr>
        <p:spPr>
          <a:xfrm>
            <a:off x="854562" y="2207894"/>
            <a:ext cx="15947095" cy="570826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1" marL="647695" indent="-323847">
              <a:lnSpc>
                <a:spcPts val="4100"/>
              </a:lnSpc>
              <a:buSzPct val="100000"/>
              <a:buFont typeface="Arial"/>
              <a:buChar char="•"/>
              <a:defRPr sz="2900">
                <a:solidFill>
                  <a:srgbClr val="013220"/>
                </a:solidFill>
                <a:latin typeface="DM Sans"/>
                <a:ea typeface="DM Sans"/>
                <a:cs typeface="DM Sans"/>
                <a:sym typeface="DM Sans"/>
              </a:defRPr>
            </a:pPr>
            <a:r>
              <a:t>When a patient has a history of life-threatening relapses, the calculus around "safe" medication use changes</a:t>
            </a:r>
          </a:p>
          <a:p>
            <a:pPr lvl="1" marL="647695" indent="-323847">
              <a:lnSpc>
                <a:spcPts val="4100"/>
              </a:lnSpc>
              <a:buSzPct val="100000"/>
              <a:buFont typeface="Arial"/>
              <a:buChar char="•"/>
              <a:defRPr sz="2900">
                <a:solidFill>
                  <a:srgbClr val="013220"/>
                </a:solidFill>
                <a:latin typeface="DM Sans"/>
                <a:ea typeface="DM Sans"/>
                <a:cs typeface="DM Sans"/>
                <a:sym typeface="DM Sans"/>
              </a:defRPr>
            </a:pPr>
            <a:r>
              <a:t>The question isn’t "is this medication safe in isolation?", it is "is this medication safer than what happens if we don't treat?"</a:t>
            </a:r>
          </a:p>
          <a:p>
            <a:pPr lvl="1" marL="647695" indent="-323847">
              <a:lnSpc>
                <a:spcPts val="4100"/>
              </a:lnSpc>
              <a:buSzPct val="100000"/>
              <a:buFont typeface="Arial"/>
              <a:buChar char="•"/>
              <a:defRPr sz="2900">
                <a:solidFill>
                  <a:srgbClr val="013220"/>
                </a:solidFill>
                <a:latin typeface="DM Sans"/>
                <a:ea typeface="DM Sans"/>
                <a:cs typeface="DM Sans"/>
                <a:sym typeface="DM Sans"/>
              </a:defRPr>
            </a:pPr>
            <a:r>
              <a:t>Untreated active PTSD or cPTSD symptoms in a patient with SUD history are not a neutral state, they are often a relapse trigger</a:t>
            </a:r>
          </a:p>
          <a:p>
            <a:pPr lvl="1" marL="647695" indent="-323847">
              <a:lnSpc>
                <a:spcPts val="4100"/>
              </a:lnSpc>
              <a:buSzPct val="100000"/>
              <a:buFont typeface="Arial"/>
              <a:buChar char="•"/>
              <a:defRPr sz="2900">
                <a:solidFill>
                  <a:srgbClr val="013220"/>
                </a:solidFill>
                <a:latin typeface="DM Sans"/>
                <a:ea typeface="DM Sans"/>
                <a:cs typeface="DM Sans"/>
                <a:sym typeface="DM Sans"/>
              </a:defRPr>
            </a:pPr>
            <a:r>
              <a:t>Untreated anxiety at 8/10 in a patient who has historically used substances to regulate  is itself a destabilizing force</a:t>
            </a:r>
          </a:p>
          <a:p>
            <a:pPr lvl="1" marL="647695" indent="-323847">
              <a:lnSpc>
                <a:spcPts val="4100"/>
              </a:lnSpc>
              <a:buSzPct val="100000"/>
              <a:buFont typeface="Arial"/>
              <a:buChar char="•"/>
              <a:defRPr sz="2900">
                <a:solidFill>
                  <a:srgbClr val="013220"/>
                </a:solidFill>
                <a:latin typeface="DM Sans"/>
                <a:ea typeface="DM Sans"/>
                <a:cs typeface="DM Sans"/>
                <a:sym typeface="DM Sans"/>
              </a:defRPr>
            </a:pPr>
            <a:r>
              <a:t>We are always choosing between risks in medicine; harm reduction asks us to name that explicitly, rather than defaulting to inaction, or the gentlest option, as though it were the safest option</a:t>
            </a:r>
          </a:p>
        </p:txBody>
      </p:sp>
      <p:sp>
        <p:nvSpPr>
          <p:cNvPr id="174" name="TextBox 3"/>
          <p:cNvSpPr txBox="1"/>
          <p:nvPr/>
        </p:nvSpPr>
        <p:spPr>
          <a:xfrm>
            <a:off x="666750" y="752474"/>
            <a:ext cx="16954501" cy="69328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5300"/>
              </a:lnSpc>
              <a:defRPr b="1" spc="-159" sz="5300">
                <a:solidFill>
                  <a:srgbClr val="013220"/>
                </a:solidFill>
                <a:latin typeface="Georgia Pro Condensed Bold"/>
                <a:ea typeface="Georgia Pro Condensed Bold"/>
                <a:cs typeface="Georgia Pro Condensed Bold"/>
                <a:sym typeface="Georgia Pro Condensed Bold"/>
              </a:defRPr>
            </a:lvl1pPr>
          </a:lstStyle>
          <a:p>
            <a:pPr/>
            <a:r>
              <a:t>C. Harm Reduction in Integrative Psychopharmacology</a:t>
            </a:r>
          </a:p>
        </p:txBody>
      </p:sp>
      <p:grpSp>
        <p:nvGrpSpPr>
          <p:cNvPr id="178" name="Group 4"/>
          <p:cNvGrpSpPr/>
          <p:nvPr/>
        </p:nvGrpSpPr>
        <p:grpSpPr>
          <a:xfrm>
            <a:off x="14378334" y="8214359"/>
            <a:ext cx="4846644" cy="1791956"/>
            <a:chOff x="0" y="0"/>
            <a:chExt cx="4846643" cy="1791954"/>
          </a:xfrm>
        </p:grpSpPr>
        <p:sp>
          <p:nvSpPr>
            <p:cNvPr id="175" name="Freeform 5"/>
            <p:cNvSpPr/>
            <p:nvPr/>
          </p:nvSpPr>
          <p:spPr>
            <a:xfrm>
              <a:off x="-1" y="-1"/>
              <a:ext cx="1791956" cy="1791956"/>
            </a:xfrm>
            <a:prstGeom prst="rect">
              <a:avLst/>
            </a:prstGeom>
            <a:blipFill rotWithShape="1">
              <a:blip r:embed="rId2"/>
              <a:srcRect l="0" t="0" r="0" b="0"/>
              <a:stretch>
                <a:fillRect/>
              </a:stretch>
            </a:blipFill>
            <a:ln w="12700" cap="flat">
              <a:noFill/>
              <a:miter lim="400000"/>
            </a:ln>
            <a:effectLst/>
          </p:spPr>
          <p:txBody>
            <a:bodyPr wrap="square" lIns="45719" tIns="45719" rIns="45719" bIns="45719" numCol="1" anchor="t">
              <a:noAutofit/>
            </a:bodyPr>
            <a:lstStyle/>
            <a:p>
              <a:pPr/>
            </a:p>
          </p:txBody>
        </p:sp>
        <p:sp>
          <p:nvSpPr>
            <p:cNvPr id="176" name="Freeform 6"/>
            <p:cNvSpPr/>
            <p:nvPr/>
          </p:nvSpPr>
          <p:spPr>
            <a:xfrm>
              <a:off x="1527344" y="-1"/>
              <a:ext cx="1791956" cy="1791956"/>
            </a:xfrm>
            <a:prstGeom prst="rect">
              <a:avLst/>
            </a:prstGeom>
            <a:blipFill rotWithShape="1">
              <a:blip r:embed="rId2"/>
              <a:srcRect l="0" t="0" r="0" b="0"/>
              <a:stretch>
                <a:fillRect/>
              </a:stretch>
            </a:blipFill>
            <a:ln w="12700" cap="flat">
              <a:noFill/>
              <a:miter lim="400000"/>
            </a:ln>
            <a:effectLst/>
          </p:spPr>
          <p:txBody>
            <a:bodyPr wrap="square" lIns="45719" tIns="45719" rIns="45719" bIns="45719" numCol="1" anchor="t">
              <a:noAutofit/>
            </a:bodyPr>
            <a:lstStyle/>
            <a:p>
              <a:pPr/>
            </a:p>
          </p:txBody>
        </p:sp>
        <p:sp>
          <p:nvSpPr>
            <p:cNvPr id="177" name="Freeform 7"/>
            <p:cNvSpPr/>
            <p:nvPr/>
          </p:nvSpPr>
          <p:spPr>
            <a:xfrm>
              <a:off x="3054687" y="-1"/>
              <a:ext cx="1791956" cy="1791956"/>
            </a:xfrm>
            <a:prstGeom prst="rect">
              <a:avLst/>
            </a:prstGeom>
            <a:blipFill rotWithShape="1">
              <a:blip r:embed="rId2"/>
              <a:srcRect l="0" t="0" r="0" b="0"/>
              <a:stretch>
                <a:fillRect/>
              </a:stretch>
            </a:blipFill>
            <a:ln w="12700" cap="flat">
              <a:noFill/>
              <a:miter lim="400000"/>
            </a:ln>
            <a:effectLst/>
          </p:spPr>
          <p:txBody>
            <a:bodyPr wrap="square" lIns="45719" tIns="45719" rIns="45719" bIns="45719" numCol="1" anchor="t">
              <a:noAutofit/>
            </a:bodyPr>
            <a:lstStyle/>
            <a:p>
              <a:pPr/>
            </a:p>
          </p:txBody>
        </p:sp>
      </p:gr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AF8F5"/>
        </a:solidFill>
      </p:bgPr>
    </p:bg>
    <p:spTree>
      <p:nvGrpSpPr>
        <p:cNvPr id="1" name=""/>
        <p:cNvGrpSpPr/>
        <p:nvPr/>
      </p:nvGrpSpPr>
      <p:grpSpPr>
        <a:xfrm>
          <a:off x="0" y="0"/>
          <a:ext cx="0" cy="0"/>
          <a:chOff x="0" y="0"/>
          <a:chExt cx="0" cy="0"/>
        </a:xfrm>
      </p:grpSpPr>
      <p:sp>
        <p:nvSpPr>
          <p:cNvPr id="180" name="TextBox 2"/>
          <p:cNvSpPr txBox="1"/>
          <p:nvPr/>
        </p:nvSpPr>
        <p:spPr>
          <a:xfrm>
            <a:off x="666750" y="771525"/>
            <a:ext cx="15516225" cy="70636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5400"/>
              </a:lnSpc>
              <a:defRPr spc="-164" sz="5400">
                <a:solidFill>
                  <a:srgbClr val="013220"/>
                </a:solidFill>
                <a:latin typeface="Georgia Pro Condensed"/>
                <a:ea typeface="Georgia Pro Condensed"/>
                <a:cs typeface="Georgia Pro Condensed"/>
                <a:sym typeface="Georgia Pro Condensed"/>
              </a:defRPr>
            </a:lvl1pPr>
          </a:lstStyle>
          <a:p>
            <a:pPr/>
            <a:r>
              <a:t>The Trauma–Addiction Interface</a:t>
            </a:r>
          </a:p>
        </p:txBody>
      </p:sp>
      <p:sp>
        <p:nvSpPr>
          <p:cNvPr id="181" name="TextBox 3"/>
          <p:cNvSpPr txBox="1"/>
          <p:nvPr/>
        </p:nvSpPr>
        <p:spPr>
          <a:xfrm>
            <a:off x="666750" y="2141710"/>
            <a:ext cx="15893821" cy="6228962"/>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1" marL="647695" indent="-323847">
              <a:lnSpc>
                <a:spcPts val="4100"/>
              </a:lnSpc>
              <a:buSzPct val="100000"/>
              <a:buFont typeface="Arial"/>
              <a:buChar char="•"/>
              <a:defRPr b="1" sz="2900">
                <a:solidFill>
                  <a:srgbClr val="013220"/>
                </a:solidFill>
                <a:latin typeface="DM Sans Bold"/>
                <a:ea typeface="DM Sans Bold"/>
                <a:cs typeface="DM Sans Bold"/>
                <a:sym typeface="DM Sans Bold"/>
              </a:defRPr>
            </a:pPr>
            <a:r>
              <a:t>Self-medication hypothesis: </a:t>
            </a:r>
            <a:r>
              <a:rPr b="0">
                <a:latin typeface="DM Sans"/>
                <a:ea typeface="DM Sans"/>
                <a:cs typeface="DM Sans"/>
                <a:sym typeface="DM Sans"/>
              </a:rPr>
              <a:t>In the majority of cases PTSD precedes SUD; substances are initially used to manage PTSD symptoms, and then dependence develops [6]</a:t>
            </a:r>
            <a:endParaRPr b="0">
              <a:latin typeface="DM Sans"/>
              <a:ea typeface="DM Sans"/>
              <a:cs typeface="DM Sans"/>
              <a:sym typeface="DM Sans"/>
            </a:endParaRPr>
          </a:p>
          <a:p>
            <a:pPr lvl="1" marL="647695" indent="-323847">
              <a:lnSpc>
                <a:spcPts val="4100"/>
              </a:lnSpc>
              <a:buSzPct val="100000"/>
              <a:buFont typeface="Arial"/>
              <a:buChar char="•"/>
              <a:defRPr b="1" sz="2900">
                <a:solidFill>
                  <a:srgbClr val="013220"/>
                </a:solidFill>
                <a:latin typeface="DM Sans Bold"/>
                <a:ea typeface="DM Sans Bold"/>
                <a:cs typeface="DM Sans Bold"/>
                <a:sym typeface="DM Sans Bold"/>
              </a:defRPr>
            </a:pPr>
            <a:r>
              <a:t>Prevalence</a:t>
            </a:r>
            <a:r>
              <a:rPr b="0">
                <a:latin typeface="DM Sans"/>
                <a:ea typeface="DM Sans"/>
                <a:cs typeface="DM Sans"/>
                <a:sym typeface="DM Sans"/>
              </a:rPr>
              <a:t>: PTSD and SUD co-occur in 25–49% of treatment-seeking individuals - 3x higher than in the general population [7]</a:t>
            </a:r>
            <a:endParaRPr b="0">
              <a:latin typeface="DM Sans"/>
              <a:ea typeface="DM Sans"/>
              <a:cs typeface="DM Sans"/>
              <a:sym typeface="DM Sans"/>
            </a:endParaRPr>
          </a:p>
          <a:p>
            <a:pPr lvl="1" marL="647695" indent="-323847">
              <a:lnSpc>
                <a:spcPts val="4100"/>
              </a:lnSpc>
              <a:buSzPct val="100000"/>
              <a:buFont typeface="Arial"/>
              <a:buChar char="•"/>
              <a:defRPr b="1" sz="2900">
                <a:solidFill>
                  <a:srgbClr val="013220"/>
                </a:solidFill>
                <a:latin typeface="DM Sans Bold"/>
                <a:ea typeface="DM Sans Bold"/>
                <a:cs typeface="DM Sans Bold"/>
                <a:sym typeface="DM Sans Bold"/>
              </a:defRPr>
            </a:pPr>
            <a:r>
              <a:t>It becomes a reinforcing cycle: </a:t>
            </a:r>
            <a:r>
              <a:rPr b="0">
                <a:latin typeface="DM Sans"/>
                <a:ea typeface="DM Sans"/>
                <a:cs typeface="DM Sans"/>
                <a:sym typeface="DM Sans"/>
              </a:rPr>
              <a:t>withdrawal symptoms closely mimic PTSD symptoms, creating a cycle that makes sequential treatment (treat addiction first, then trauma) repeatedly fail [8]</a:t>
            </a:r>
            <a:endParaRPr b="0">
              <a:latin typeface="DM Sans"/>
              <a:ea typeface="DM Sans"/>
              <a:cs typeface="DM Sans"/>
              <a:sym typeface="DM Sans"/>
            </a:endParaRPr>
          </a:p>
          <a:p>
            <a:pPr lvl="1" marL="647695" indent="-323847">
              <a:lnSpc>
                <a:spcPts val="4100"/>
              </a:lnSpc>
              <a:buSzPct val="100000"/>
              <a:buFont typeface="Arial"/>
              <a:buChar char="•"/>
              <a:defRPr b="1" sz="2900">
                <a:solidFill>
                  <a:srgbClr val="013220"/>
                </a:solidFill>
                <a:latin typeface="DM Sans Bold"/>
                <a:ea typeface="DM Sans Bold"/>
                <a:cs typeface="DM Sans Bold"/>
                <a:sym typeface="DM Sans Bold"/>
              </a:defRPr>
            </a:pPr>
            <a:r>
              <a:t>Treatment sequencing: </a:t>
            </a:r>
            <a:r>
              <a:rPr b="0">
                <a:latin typeface="DM Sans"/>
                <a:ea typeface="DM Sans"/>
                <a:cs typeface="DM Sans"/>
                <a:sym typeface="DM Sans"/>
              </a:rPr>
              <a:t>integrated approaches that treat both simultaneously show modest but consistent benefits over SUD-only treatment</a:t>
            </a:r>
            <a:endParaRPr b="0">
              <a:latin typeface="DM Sans"/>
              <a:ea typeface="DM Sans"/>
              <a:cs typeface="DM Sans"/>
              <a:sym typeface="DM Sans"/>
            </a:endParaRPr>
          </a:p>
          <a:p>
            <a:pPr>
              <a:lnSpc>
                <a:spcPts val="4100"/>
              </a:lnSpc>
            </a:pPr>
            <a:endParaRPr>
              <a:latin typeface="DM Sans"/>
              <a:ea typeface="DM Sans"/>
              <a:cs typeface="DM Sans"/>
              <a:sym typeface="DM Sans"/>
            </a:endParaRPr>
          </a:p>
          <a:p>
            <a:pPr algn="ctr">
              <a:lnSpc>
                <a:spcPts val="4100"/>
              </a:lnSpc>
              <a:defRPr b="1" i="1" sz="2900">
                <a:solidFill>
                  <a:srgbClr val="013220"/>
                </a:solidFill>
                <a:latin typeface="DM Sans Bold Italics"/>
                <a:ea typeface="DM Sans Bold Italics"/>
                <a:cs typeface="DM Sans Bold Italics"/>
                <a:sym typeface="DM Sans Bold Italics"/>
              </a:defRPr>
            </a:pPr>
            <a:r>
              <a:t>Suppressing the coping mechanism without replacing it is not treatment; it is destabilization, and it can come with significant risk.</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013220"/>
        </a:solidFill>
      </p:bgPr>
    </p:bg>
    <p:spTree>
      <p:nvGrpSpPr>
        <p:cNvPr id="1" name=""/>
        <p:cNvGrpSpPr/>
        <p:nvPr/>
      </p:nvGrpSpPr>
      <p:grpSpPr>
        <a:xfrm>
          <a:off x="0" y="0"/>
          <a:ext cx="0" cy="0"/>
          <a:chOff x="0" y="0"/>
          <a:chExt cx="0" cy="0"/>
        </a:xfrm>
      </p:grpSpPr>
      <p:sp>
        <p:nvSpPr>
          <p:cNvPr id="185" name="TextBox 2"/>
          <p:cNvSpPr txBox="1"/>
          <p:nvPr/>
        </p:nvSpPr>
        <p:spPr>
          <a:xfrm>
            <a:off x="666750" y="771525"/>
            <a:ext cx="11201400" cy="70636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5400"/>
              </a:lnSpc>
              <a:defRPr spc="-164" sz="5400">
                <a:solidFill>
                  <a:srgbClr val="D6CBBF"/>
                </a:solidFill>
                <a:latin typeface="Georgia Pro Condensed"/>
                <a:ea typeface="Georgia Pro Condensed"/>
                <a:cs typeface="Georgia Pro Condensed"/>
                <a:sym typeface="Georgia Pro Condensed"/>
              </a:defRPr>
            </a:lvl1pPr>
          </a:lstStyle>
          <a:p>
            <a:pPr/>
            <a:r>
              <a:t>SH, 2022–2026</a:t>
            </a:r>
          </a:p>
        </p:txBody>
      </p:sp>
      <p:grpSp>
        <p:nvGrpSpPr>
          <p:cNvPr id="189" name="Group 3"/>
          <p:cNvGrpSpPr/>
          <p:nvPr/>
        </p:nvGrpSpPr>
        <p:grpSpPr>
          <a:xfrm>
            <a:off x="14744699" y="7829549"/>
            <a:ext cx="4846644" cy="1791956"/>
            <a:chOff x="0" y="0"/>
            <a:chExt cx="4846643" cy="1791954"/>
          </a:xfrm>
        </p:grpSpPr>
        <p:sp>
          <p:nvSpPr>
            <p:cNvPr id="186" name="Freeform 4"/>
            <p:cNvSpPr/>
            <p:nvPr/>
          </p:nvSpPr>
          <p:spPr>
            <a:xfrm>
              <a:off x="-1" y="-1"/>
              <a:ext cx="1791956" cy="1791956"/>
            </a:xfrm>
            <a:prstGeom prst="rect">
              <a:avLst/>
            </a:prstGeom>
            <a:blipFill rotWithShape="1">
              <a:blip r:embed="rId3"/>
              <a:srcRect l="0" t="0" r="0" b="0"/>
              <a:stretch>
                <a:fillRect/>
              </a:stretch>
            </a:blipFill>
            <a:ln w="12700" cap="flat">
              <a:noFill/>
              <a:miter lim="400000"/>
            </a:ln>
            <a:effectLst/>
          </p:spPr>
          <p:txBody>
            <a:bodyPr wrap="square" lIns="45719" tIns="45719" rIns="45719" bIns="45719" numCol="1" anchor="t">
              <a:noAutofit/>
            </a:bodyPr>
            <a:lstStyle/>
            <a:p>
              <a:pPr/>
            </a:p>
          </p:txBody>
        </p:sp>
        <p:sp>
          <p:nvSpPr>
            <p:cNvPr id="187" name="Freeform 5"/>
            <p:cNvSpPr/>
            <p:nvPr/>
          </p:nvSpPr>
          <p:spPr>
            <a:xfrm>
              <a:off x="1527344" y="-1"/>
              <a:ext cx="1791956" cy="1791956"/>
            </a:xfrm>
            <a:prstGeom prst="rect">
              <a:avLst/>
            </a:prstGeom>
            <a:blipFill rotWithShape="1">
              <a:blip r:embed="rId3"/>
              <a:srcRect l="0" t="0" r="0" b="0"/>
              <a:stretch>
                <a:fillRect/>
              </a:stretch>
            </a:blipFill>
            <a:ln w="12700" cap="flat">
              <a:noFill/>
              <a:miter lim="400000"/>
            </a:ln>
            <a:effectLst/>
          </p:spPr>
          <p:txBody>
            <a:bodyPr wrap="square" lIns="45719" tIns="45719" rIns="45719" bIns="45719" numCol="1" anchor="t">
              <a:noAutofit/>
            </a:bodyPr>
            <a:lstStyle/>
            <a:p>
              <a:pPr/>
            </a:p>
          </p:txBody>
        </p:sp>
        <p:sp>
          <p:nvSpPr>
            <p:cNvPr id="188" name="Freeform 6"/>
            <p:cNvSpPr/>
            <p:nvPr/>
          </p:nvSpPr>
          <p:spPr>
            <a:xfrm>
              <a:off x="3054687" y="-1"/>
              <a:ext cx="1791956" cy="1791956"/>
            </a:xfrm>
            <a:prstGeom prst="rect">
              <a:avLst/>
            </a:prstGeom>
            <a:blipFill rotWithShape="1">
              <a:blip r:embed="rId3"/>
              <a:srcRect l="0" t="0" r="0" b="0"/>
              <a:stretch>
                <a:fillRect/>
              </a:stretch>
            </a:blipFill>
            <a:ln w="12700" cap="flat">
              <a:noFill/>
              <a:miter lim="400000"/>
            </a:ln>
            <a:effectLst/>
          </p:spPr>
          <p:txBody>
            <a:bodyPr wrap="square" lIns="45719" tIns="45719" rIns="45719" bIns="45719" numCol="1" anchor="t">
              <a:noAutofit/>
            </a:bodyPr>
            <a:lstStyle/>
            <a:p>
              <a:pPr/>
            </a:p>
          </p:txBody>
        </p:sp>
      </p:gr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AF8F5"/>
        </a:solidFill>
      </p:bgPr>
    </p:bg>
    <p:spTree>
      <p:nvGrpSpPr>
        <p:cNvPr id="1" name=""/>
        <p:cNvGrpSpPr/>
        <p:nvPr/>
      </p:nvGrpSpPr>
      <p:grpSpPr>
        <a:xfrm>
          <a:off x="0" y="0"/>
          <a:ext cx="0" cy="0"/>
          <a:chOff x="0" y="0"/>
          <a:chExt cx="0" cy="0"/>
        </a:xfrm>
      </p:grpSpPr>
      <p:sp>
        <p:nvSpPr>
          <p:cNvPr id="193" name="TextBox 2"/>
          <p:cNvSpPr txBox="1"/>
          <p:nvPr/>
        </p:nvSpPr>
        <p:spPr>
          <a:xfrm>
            <a:off x="666750" y="771525"/>
            <a:ext cx="13399007" cy="139216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5400"/>
              </a:lnSpc>
              <a:defRPr sz="5400">
                <a:solidFill>
                  <a:srgbClr val="123F2B"/>
                </a:solidFill>
                <a:latin typeface="Georgia Pro Condensed"/>
                <a:ea typeface="Georgia Pro Condensed"/>
                <a:cs typeface="Georgia Pro Condensed"/>
                <a:sym typeface="Georgia Pro Condensed"/>
              </a:defRPr>
            </a:lvl1pPr>
          </a:lstStyle>
          <a:p>
            <a:pPr/>
            <a:r>
              <a:t>2022–2023: Building a Foundation Without Pharmaceuticals</a:t>
            </a:r>
          </a:p>
        </p:txBody>
      </p:sp>
      <p:sp>
        <p:nvSpPr>
          <p:cNvPr id="194" name="TextBox 3"/>
          <p:cNvSpPr txBox="1"/>
          <p:nvPr/>
        </p:nvSpPr>
        <p:spPr>
          <a:xfrm>
            <a:off x="666750" y="2998385"/>
            <a:ext cx="14824615" cy="584834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Didn’t see her again until May 2023; she had relapsed, went back to rehab in March 2023</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Came out of rehab, returned to her vegan diet, her recluse life, and to her abusive home</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Smoking 1-2 packs per day</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Not sleeping well, waking multiple times a night, constantly exhausted, feeling very burnt out</a:t>
            </a:r>
          </a:p>
          <a:p>
            <a:pPr lvl="2" marL="1295400" indent="-431800">
              <a:lnSpc>
                <a:spcPts val="4200"/>
              </a:lnSpc>
              <a:buSzPct val="100000"/>
              <a:buFont typeface="Arial"/>
              <a:buChar char="⚬"/>
              <a:defRPr spc="-44" sz="3000">
                <a:solidFill>
                  <a:srgbClr val="123F2B"/>
                </a:solidFill>
                <a:latin typeface="DM Sans"/>
                <a:ea typeface="DM Sans"/>
                <a:cs typeface="DM Sans"/>
                <a:sym typeface="DM Sans"/>
              </a:defRPr>
            </a:pPr>
            <a:r>
              <a:t>Trying to manage sleep with melatonin 10mg</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I recommended reconnecting with her morning routine, prioritizing protein and water, reducing melatonin dose, restarting her supplements, follow up in 2 weeks</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Didn’t see her again until August 2024</a:t>
            </a:r>
          </a:p>
        </p:txBody>
      </p:sp>
      <p:sp>
        <p:nvSpPr>
          <p:cNvPr id="195" name="Freeform 5"/>
          <p:cNvSpPr/>
          <p:nvPr/>
        </p:nvSpPr>
        <p:spPr>
          <a:xfrm>
            <a:off x="15930903" y="-2"/>
            <a:ext cx="2357097" cy="10287004"/>
          </a:xfrm>
          <a:prstGeom prst="rect">
            <a:avLst/>
          </a:prstGeom>
          <a:solidFill>
            <a:srgbClr val="123F2B"/>
          </a:solidFill>
          <a:ln w="12700">
            <a:miter lim="400000"/>
          </a:ln>
        </p:spPr>
        <p:txBody>
          <a:bodyPr lIns="45719" rIns="45719"/>
          <a:lstStyle/>
          <a:p>
            <a:pP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AF8F5"/>
        </a:solidFill>
      </p:bgPr>
    </p:bg>
    <p:spTree>
      <p:nvGrpSpPr>
        <p:cNvPr id="1" name=""/>
        <p:cNvGrpSpPr/>
        <p:nvPr/>
      </p:nvGrpSpPr>
      <p:grpSpPr>
        <a:xfrm>
          <a:off x="0" y="0"/>
          <a:ext cx="0" cy="0"/>
          <a:chOff x="0" y="0"/>
          <a:chExt cx="0" cy="0"/>
        </a:xfrm>
      </p:grpSpPr>
      <p:sp>
        <p:nvSpPr>
          <p:cNvPr id="197" name="TextBox 2"/>
          <p:cNvSpPr txBox="1"/>
          <p:nvPr/>
        </p:nvSpPr>
        <p:spPr>
          <a:xfrm>
            <a:off x="666750" y="771525"/>
            <a:ext cx="13399007" cy="70636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5400"/>
              </a:lnSpc>
              <a:defRPr sz="5400">
                <a:solidFill>
                  <a:srgbClr val="123F2B"/>
                </a:solidFill>
                <a:latin typeface="Georgia Pro Condensed"/>
                <a:ea typeface="Georgia Pro Condensed"/>
                <a:cs typeface="Georgia Pro Condensed"/>
                <a:sym typeface="Georgia Pro Condensed"/>
              </a:defRPr>
            </a:lvl1pPr>
          </a:lstStyle>
          <a:p>
            <a:pPr/>
            <a:r>
              <a:t>2024: Breaking the Relapse-Rehab Cycle</a:t>
            </a:r>
          </a:p>
        </p:txBody>
      </p:sp>
      <p:sp>
        <p:nvSpPr>
          <p:cNvPr id="198" name="TextBox 3"/>
          <p:cNvSpPr txBox="1"/>
          <p:nvPr/>
        </p:nvSpPr>
        <p:spPr>
          <a:xfrm>
            <a:off x="666750" y="2641982"/>
            <a:ext cx="14824615" cy="5848344"/>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Early 2024 relapsed again, went back to rehab, was on suboxone for 8 months</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August 2024 had been off suboxone for 1.5 months, taking gabapentin 300mg tid</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She had multiple single-day relapses with alcohol since getting out of rehab, but previously all relapses had triggered a full return to addiction and rehab</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Had moved out of her abusive home, was in another abusive relationship, triggered a lot of PTSD, anxiety and panic are getting significantly worse</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Not sleeping well or enough, lots of vivid PTSD dreams, waking up tired and depressed, and then shifting into anxiety after coffee and cigarettes</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Taking 4 tablets of Sleep Eze (diphenhydramine 50mg x 4) and smoking weed nightly to help her sleep</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Constant bloating, nausea, headaches, severe PMDD with suicidal ideation</a:t>
            </a:r>
          </a:p>
        </p:txBody>
      </p:sp>
      <p:sp>
        <p:nvSpPr>
          <p:cNvPr id="199" name="Freeform 5"/>
          <p:cNvSpPr/>
          <p:nvPr/>
        </p:nvSpPr>
        <p:spPr>
          <a:xfrm>
            <a:off x="15930903" y="-2"/>
            <a:ext cx="2357097" cy="10287004"/>
          </a:xfrm>
          <a:prstGeom prst="rect">
            <a:avLst/>
          </a:prstGeom>
          <a:solidFill>
            <a:srgbClr val="123F2B"/>
          </a:solidFill>
          <a:ln w="12700">
            <a:miter lim="400000"/>
          </a:ln>
        </p:spPr>
        <p:txBody>
          <a:bodyPr lIns="45719" rIns="45719"/>
          <a:lstStyle/>
          <a:p>
            <a:pP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AF8F5"/>
        </a:solidFill>
      </p:bgPr>
    </p:bg>
    <p:spTree>
      <p:nvGrpSpPr>
        <p:cNvPr id="1" name=""/>
        <p:cNvGrpSpPr/>
        <p:nvPr/>
      </p:nvGrpSpPr>
      <p:grpSpPr>
        <a:xfrm>
          <a:off x="0" y="0"/>
          <a:ext cx="0" cy="0"/>
          <a:chOff x="0" y="0"/>
          <a:chExt cx="0" cy="0"/>
        </a:xfrm>
      </p:grpSpPr>
      <p:sp>
        <p:nvSpPr>
          <p:cNvPr id="201" name="TextBox 2"/>
          <p:cNvSpPr txBox="1"/>
          <p:nvPr/>
        </p:nvSpPr>
        <p:spPr>
          <a:xfrm>
            <a:off x="666750" y="2947379"/>
            <a:ext cx="14824615" cy="478154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4200"/>
              </a:lnSpc>
              <a:defRPr spc="-44" sz="3000">
                <a:solidFill>
                  <a:srgbClr val="123F2B"/>
                </a:solidFill>
                <a:latin typeface="DM Sans"/>
                <a:ea typeface="DM Sans"/>
                <a:cs typeface="DM Sans"/>
                <a:sym typeface="DM Sans"/>
              </a:defRPr>
            </a:pPr>
            <a:r>
              <a:t>My starting recommendations:</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Bedtime routine</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2.5L water daily, 30g of protein x three meals a day, reintroduce meat and dairy</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No caffeine on an empty stomach</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Supplements: vitamin D, iron, magnesium, ashwagandha, omega 3s, Cortisol Manager hs and/or prn for panic attacks</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Meds: Zopiclone 3.25mg hs (instead of Sleep-Eze)</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Was self-medicating with CBD and THC</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Still smoking cigarettes </a:t>
            </a:r>
          </a:p>
        </p:txBody>
      </p:sp>
      <p:sp>
        <p:nvSpPr>
          <p:cNvPr id="202" name="TextBox 6"/>
          <p:cNvSpPr txBox="1"/>
          <p:nvPr/>
        </p:nvSpPr>
        <p:spPr>
          <a:xfrm>
            <a:off x="666750" y="771525"/>
            <a:ext cx="13399007" cy="70636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5400"/>
              </a:lnSpc>
              <a:defRPr sz="5400">
                <a:solidFill>
                  <a:srgbClr val="123F2B"/>
                </a:solidFill>
                <a:latin typeface="Georgia Pro Condensed"/>
                <a:ea typeface="Georgia Pro Condensed"/>
                <a:cs typeface="Georgia Pro Condensed"/>
                <a:sym typeface="Georgia Pro Condensed"/>
              </a:defRPr>
            </a:lvl1pPr>
          </a:lstStyle>
          <a:p>
            <a:pPr/>
            <a:r>
              <a:t>2024: Breaking the Relapse-Rehab Cycle</a:t>
            </a:r>
          </a:p>
        </p:txBody>
      </p:sp>
      <p:sp>
        <p:nvSpPr>
          <p:cNvPr id="203" name="Freeform 5"/>
          <p:cNvSpPr/>
          <p:nvPr/>
        </p:nvSpPr>
        <p:spPr>
          <a:xfrm>
            <a:off x="15930903" y="-2"/>
            <a:ext cx="2357097" cy="10287004"/>
          </a:xfrm>
          <a:prstGeom prst="rect">
            <a:avLst/>
          </a:prstGeom>
          <a:solidFill>
            <a:srgbClr val="123F2B"/>
          </a:solidFill>
          <a:ln w="12700">
            <a:miter lim="400000"/>
          </a:ln>
        </p:spPr>
        <p:txBody>
          <a:bodyPr lIns="45719" rIns="45719"/>
          <a:lstStyle/>
          <a:p>
            <a:pP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AF8F5"/>
        </a:solidFill>
      </p:bgPr>
    </p:bg>
    <p:spTree>
      <p:nvGrpSpPr>
        <p:cNvPr id="1" name=""/>
        <p:cNvGrpSpPr/>
        <p:nvPr/>
      </p:nvGrpSpPr>
      <p:grpSpPr>
        <a:xfrm>
          <a:off x="0" y="0"/>
          <a:ext cx="0" cy="0"/>
          <a:chOff x="0" y="0"/>
          <a:chExt cx="0" cy="0"/>
        </a:xfrm>
      </p:grpSpPr>
      <p:sp>
        <p:nvSpPr>
          <p:cNvPr id="205" name="TextBox 2"/>
          <p:cNvSpPr txBox="1"/>
          <p:nvPr/>
        </p:nvSpPr>
        <p:spPr>
          <a:xfrm>
            <a:off x="666750" y="1579871"/>
            <a:ext cx="14824615" cy="7981944"/>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September 2024, relapsed again - triggered by PTSD flashback, started drinking, ended up in a tent on the DTES, was there for three days, smoking meth q5 minutes</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Took herself to St. Paul’s ED, next available detox bed was in a month</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Counsellor was off on a medical leave, very few other supports, told her AA/NA friends and they judged her because she had just gotten out of rehab before this, so she booked an appointment with me</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Very scared, panicked, shaking, paranoid, wasn’t eating or sleeping</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Having suicidal thoughts but no plan to act</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My starting recommendations:</a:t>
            </a:r>
          </a:p>
          <a:p>
            <a:pPr lvl="2" marL="1295400" indent="-431800">
              <a:lnSpc>
                <a:spcPts val="4200"/>
              </a:lnSpc>
              <a:buSzPct val="100000"/>
              <a:buFont typeface="Arial"/>
              <a:buChar char="⚬"/>
              <a:defRPr spc="-44" sz="3000">
                <a:solidFill>
                  <a:srgbClr val="123F2B"/>
                </a:solidFill>
                <a:latin typeface="DM Sans"/>
                <a:ea typeface="DM Sans"/>
                <a:cs typeface="DM Sans"/>
                <a:sym typeface="DM Sans"/>
              </a:defRPr>
            </a:pPr>
            <a:r>
              <a:t>Protein 3x/day, meal replacement drinks</a:t>
            </a:r>
          </a:p>
          <a:p>
            <a:pPr lvl="2" marL="1295400" indent="-431800">
              <a:lnSpc>
                <a:spcPts val="4200"/>
              </a:lnSpc>
              <a:buSzPct val="100000"/>
              <a:buFont typeface="Arial"/>
              <a:buChar char="⚬"/>
              <a:defRPr spc="-44" sz="3000">
                <a:solidFill>
                  <a:srgbClr val="123F2B"/>
                </a:solidFill>
                <a:latin typeface="DM Sans"/>
                <a:ea typeface="DM Sans"/>
                <a:cs typeface="DM Sans"/>
                <a:sym typeface="DM Sans"/>
              </a:defRPr>
            </a:pPr>
            <a:r>
              <a:t>Referral to VCH Daytox Programming (outpatient rehab support)</a:t>
            </a:r>
          </a:p>
          <a:p>
            <a:pPr lvl="2" marL="1295400" indent="-431800">
              <a:lnSpc>
                <a:spcPts val="4200"/>
              </a:lnSpc>
              <a:buSzPct val="100000"/>
              <a:buFont typeface="Arial"/>
              <a:buChar char="⚬"/>
              <a:defRPr spc="-44" sz="3000">
                <a:solidFill>
                  <a:srgbClr val="123F2B"/>
                </a:solidFill>
                <a:latin typeface="DM Sans"/>
                <a:ea typeface="DM Sans"/>
                <a:cs typeface="DM Sans"/>
                <a:sym typeface="DM Sans"/>
              </a:defRPr>
            </a:pPr>
            <a:r>
              <a:t>Provided with BC Mental Health support line, a list of trusted therapists</a:t>
            </a:r>
          </a:p>
          <a:p>
            <a:pPr lvl="2" marL="1295400" indent="-431800">
              <a:lnSpc>
                <a:spcPts val="4200"/>
              </a:lnSpc>
              <a:buSzPct val="100000"/>
              <a:buFont typeface="Arial"/>
              <a:buChar char="⚬"/>
              <a:defRPr spc="-44" sz="3000">
                <a:solidFill>
                  <a:srgbClr val="123F2B"/>
                </a:solidFill>
                <a:latin typeface="DM Sans"/>
                <a:ea typeface="DM Sans"/>
                <a:cs typeface="DM Sans"/>
                <a:sym typeface="DM Sans"/>
              </a:defRPr>
            </a:pPr>
            <a:r>
              <a:t>Rx: Quetiapine 50mg bid for sleep to manage panic </a:t>
            </a:r>
          </a:p>
          <a:p>
            <a:pPr lvl="2" marL="1295400" indent="-431800">
              <a:lnSpc>
                <a:spcPts val="4200"/>
              </a:lnSpc>
              <a:buSzPct val="100000"/>
              <a:buFont typeface="Arial"/>
              <a:buChar char="⚬"/>
              <a:defRPr spc="-44" sz="3000">
                <a:solidFill>
                  <a:srgbClr val="123F2B"/>
                </a:solidFill>
                <a:latin typeface="DM Sans"/>
                <a:ea typeface="DM Sans"/>
                <a:cs typeface="DM Sans"/>
                <a:sym typeface="DM Sans"/>
              </a:defRPr>
            </a:pPr>
            <a:r>
              <a:t>Start rebuilding routines: one small walk, start tidying apartment, order groceries, etc. </a:t>
            </a:r>
          </a:p>
        </p:txBody>
      </p:sp>
      <p:sp>
        <p:nvSpPr>
          <p:cNvPr id="206" name="TextBox 6"/>
          <p:cNvSpPr txBox="1"/>
          <p:nvPr/>
        </p:nvSpPr>
        <p:spPr>
          <a:xfrm>
            <a:off x="666750" y="771525"/>
            <a:ext cx="13399007" cy="70636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5400"/>
              </a:lnSpc>
              <a:defRPr sz="5400">
                <a:solidFill>
                  <a:srgbClr val="123F2B"/>
                </a:solidFill>
                <a:latin typeface="Georgia Pro Condensed"/>
                <a:ea typeface="Georgia Pro Condensed"/>
                <a:cs typeface="Georgia Pro Condensed"/>
                <a:sym typeface="Georgia Pro Condensed"/>
              </a:defRPr>
            </a:lvl1pPr>
          </a:lstStyle>
          <a:p>
            <a:pPr/>
            <a:r>
              <a:t>2024: Breaking the Relapse-Rehab Cycle</a:t>
            </a:r>
          </a:p>
        </p:txBody>
      </p:sp>
      <p:sp>
        <p:nvSpPr>
          <p:cNvPr id="207" name="Freeform 5"/>
          <p:cNvSpPr/>
          <p:nvPr/>
        </p:nvSpPr>
        <p:spPr>
          <a:xfrm>
            <a:off x="15930903" y="-2"/>
            <a:ext cx="2357097" cy="10287004"/>
          </a:xfrm>
          <a:prstGeom prst="rect">
            <a:avLst/>
          </a:prstGeom>
          <a:solidFill>
            <a:srgbClr val="123F2B"/>
          </a:solidFill>
          <a:ln w="12700">
            <a:miter lim="400000"/>
          </a:ln>
        </p:spPr>
        <p:txBody>
          <a:bodyPr lIns="45719" rIns="45719"/>
          <a:lstStyle/>
          <a:p>
            <a:pP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AF8F5"/>
        </a:solidFill>
      </p:bgPr>
    </p:bg>
    <p:spTree>
      <p:nvGrpSpPr>
        <p:cNvPr id="1" name=""/>
        <p:cNvGrpSpPr/>
        <p:nvPr/>
      </p:nvGrpSpPr>
      <p:grpSpPr>
        <a:xfrm>
          <a:off x="0" y="0"/>
          <a:ext cx="0" cy="0"/>
          <a:chOff x="0" y="0"/>
          <a:chExt cx="0" cy="0"/>
        </a:xfrm>
      </p:grpSpPr>
      <p:sp>
        <p:nvSpPr>
          <p:cNvPr id="211" name="TextBox 2"/>
          <p:cNvSpPr txBox="1"/>
          <p:nvPr/>
        </p:nvSpPr>
        <p:spPr>
          <a:xfrm>
            <a:off x="666750" y="1800225"/>
            <a:ext cx="14824615" cy="744854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Followed up weekly for almost a year</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Very tired, worn out, depressed</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Attending Daytox virtually, but won’t leave her house </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Smoking weed all day </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Slowly started getting outside for walks, but drowning in anxiety and panic attacks most days</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Now open to considering medication for mood support </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Prior meds: high dose SSRIs → no response except dulling, mood stabilizers → no effect or worse; gabapentin → dependence, quetiapine → significant grogginess</a:t>
            </a:r>
          </a:p>
          <a:p>
            <a:pPr lvl="2" marL="1295400" indent="-431800">
              <a:lnSpc>
                <a:spcPts val="4200"/>
              </a:lnSpc>
              <a:buSzPct val="100000"/>
              <a:buFont typeface="Arial"/>
              <a:buChar char="⚬"/>
              <a:defRPr spc="-44" sz="3000">
                <a:solidFill>
                  <a:srgbClr val="123F2B"/>
                </a:solidFill>
                <a:latin typeface="DM Sans"/>
                <a:ea typeface="DM Sans"/>
                <a:cs typeface="DM Sans"/>
                <a:sym typeface="DM Sans"/>
              </a:defRPr>
            </a:pPr>
            <a:r>
              <a:t>Didn’t remember names of specific SSRIs or mood stabilizers, and wasn’t in her Pharmacare history</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I rx’d Bupropion SR 150mg bid - to support mood, hopefully avoid side effects, possibly provide some ADHD support, and maybe help her quit smoking</a:t>
            </a:r>
          </a:p>
          <a:p>
            <a:pPr lvl="2" marL="1295400" indent="-431800">
              <a:lnSpc>
                <a:spcPts val="4200"/>
              </a:lnSpc>
              <a:buSzPct val="100000"/>
              <a:buFont typeface="Arial"/>
              <a:buChar char="⚬"/>
              <a:defRPr spc="-44" sz="3000">
                <a:solidFill>
                  <a:srgbClr val="123F2B"/>
                </a:solidFill>
                <a:latin typeface="DM Sans"/>
                <a:ea typeface="DM Sans"/>
                <a:cs typeface="DM Sans"/>
                <a:sym typeface="DM Sans"/>
              </a:defRPr>
            </a:pPr>
            <a:r>
              <a:t>She researched it, didn’t like what she read, didn’t take it</a:t>
            </a:r>
          </a:p>
        </p:txBody>
      </p:sp>
      <p:sp>
        <p:nvSpPr>
          <p:cNvPr id="212" name="TextBox 6"/>
          <p:cNvSpPr txBox="1"/>
          <p:nvPr/>
        </p:nvSpPr>
        <p:spPr>
          <a:xfrm>
            <a:off x="666750" y="771525"/>
            <a:ext cx="13399007" cy="70636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5400"/>
              </a:lnSpc>
              <a:defRPr sz="5400">
                <a:solidFill>
                  <a:srgbClr val="123F2B"/>
                </a:solidFill>
                <a:latin typeface="Georgia Pro Condensed"/>
                <a:ea typeface="Georgia Pro Condensed"/>
                <a:cs typeface="Georgia Pro Condensed"/>
                <a:sym typeface="Georgia Pro Condensed"/>
              </a:defRPr>
            </a:lvl1pPr>
          </a:lstStyle>
          <a:p>
            <a:pPr/>
            <a:r>
              <a:t>2024: Breaking the Relapse-Rehab Cycle</a:t>
            </a:r>
          </a:p>
        </p:txBody>
      </p:sp>
      <p:sp>
        <p:nvSpPr>
          <p:cNvPr id="213" name="Freeform 5"/>
          <p:cNvSpPr/>
          <p:nvPr/>
        </p:nvSpPr>
        <p:spPr>
          <a:xfrm>
            <a:off x="15930903" y="-2"/>
            <a:ext cx="2357097" cy="10287004"/>
          </a:xfrm>
          <a:prstGeom prst="rect">
            <a:avLst/>
          </a:prstGeom>
          <a:solidFill>
            <a:srgbClr val="123F2B"/>
          </a:solidFill>
          <a:ln w="12700">
            <a:miter lim="400000"/>
          </a:ln>
        </p:spPr>
        <p:txBody>
          <a:bodyPr lIns="45719" rIns="45719"/>
          <a:lstStyle/>
          <a:p>
            <a:pP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AF8F5"/>
        </a:solidFill>
      </p:bgPr>
    </p:bg>
    <p:spTree>
      <p:nvGrpSpPr>
        <p:cNvPr id="1" name=""/>
        <p:cNvGrpSpPr/>
        <p:nvPr/>
      </p:nvGrpSpPr>
      <p:grpSpPr>
        <a:xfrm>
          <a:off x="0" y="0"/>
          <a:ext cx="0" cy="0"/>
          <a:chOff x="0" y="0"/>
          <a:chExt cx="0" cy="0"/>
        </a:xfrm>
      </p:grpSpPr>
      <p:sp>
        <p:nvSpPr>
          <p:cNvPr id="100" name="Freeform 3"/>
          <p:cNvSpPr/>
          <p:nvPr/>
        </p:nvSpPr>
        <p:spPr>
          <a:xfrm>
            <a:off x="9296399" y="0"/>
            <a:ext cx="8991601" cy="3352801"/>
          </a:xfrm>
          <a:prstGeom prst="rect">
            <a:avLst/>
          </a:prstGeom>
          <a:solidFill>
            <a:srgbClr val="FAF8F5"/>
          </a:solidFill>
          <a:ln w="12700">
            <a:miter lim="400000"/>
          </a:ln>
        </p:spPr>
        <p:txBody>
          <a:bodyPr lIns="45719" rIns="45719"/>
          <a:lstStyle/>
          <a:p>
            <a:pPr/>
          </a:p>
        </p:txBody>
      </p:sp>
      <p:sp>
        <p:nvSpPr>
          <p:cNvPr id="101" name="TextBox 7"/>
          <p:cNvSpPr txBox="1"/>
          <p:nvPr/>
        </p:nvSpPr>
        <p:spPr>
          <a:xfrm>
            <a:off x="666750" y="771525"/>
            <a:ext cx="6886575" cy="70636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5400"/>
              </a:lnSpc>
              <a:defRPr sz="5400">
                <a:solidFill>
                  <a:srgbClr val="123F2B"/>
                </a:solidFill>
                <a:latin typeface="Georgia Pro Condensed"/>
                <a:ea typeface="Georgia Pro Condensed"/>
                <a:cs typeface="Georgia Pro Condensed"/>
                <a:sym typeface="Georgia Pro Condensed"/>
              </a:defRPr>
            </a:lvl1pPr>
          </a:lstStyle>
          <a:p>
            <a:pPr/>
            <a:r>
              <a:t>About Me</a:t>
            </a:r>
          </a:p>
        </p:txBody>
      </p:sp>
      <p:sp>
        <p:nvSpPr>
          <p:cNvPr id="102" name="TextBox 8"/>
          <p:cNvSpPr txBox="1"/>
          <p:nvPr/>
        </p:nvSpPr>
        <p:spPr>
          <a:xfrm>
            <a:off x="666750" y="2415871"/>
            <a:ext cx="7874780" cy="559713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3400"/>
              </a:lnSpc>
              <a:defRPr spc="-37" sz="2400">
                <a:solidFill>
                  <a:srgbClr val="123F2B"/>
                </a:solidFill>
                <a:latin typeface="DM Sans"/>
                <a:ea typeface="DM Sans"/>
                <a:cs typeface="DM Sans"/>
                <a:sym typeface="DM Sans"/>
              </a:defRPr>
            </a:pPr>
            <a:r>
              <a:t>Dr. Jessica Eastman, ND, FABNPsych</a:t>
            </a:r>
          </a:p>
          <a:p>
            <a:pPr lvl="1" marL="539748" indent="-269875">
              <a:lnSpc>
                <a:spcPts val="3400"/>
              </a:lnSpc>
              <a:buSzPct val="100000"/>
              <a:buFont typeface="Arial"/>
              <a:buChar char="•"/>
              <a:defRPr spc="-37" sz="2400">
                <a:solidFill>
                  <a:srgbClr val="123F2B"/>
                </a:solidFill>
                <a:latin typeface="DM Sans"/>
                <a:ea typeface="DM Sans"/>
                <a:cs typeface="DM Sans"/>
                <a:sym typeface="DM Sans"/>
              </a:defRPr>
            </a:pPr>
            <a:r>
              <a:t>Graduated from CCNM Toronto in 2015</a:t>
            </a:r>
          </a:p>
          <a:p>
            <a:pPr lvl="1" marL="539748" indent="-269875">
              <a:lnSpc>
                <a:spcPts val="3400"/>
              </a:lnSpc>
              <a:buSzPct val="100000"/>
              <a:buFont typeface="Arial"/>
              <a:buChar char="•"/>
              <a:defRPr spc="-37" sz="2400">
                <a:solidFill>
                  <a:srgbClr val="123F2B"/>
                </a:solidFill>
                <a:latin typeface="DM Sans"/>
                <a:ea typeface="DM Sans"/>
                <a:cs typeface="DM Sans"/>
                <a:sym typeface="DM Sans"/>
              </a:defRPr>
            </a:pPr>
            <a:r>
              <a:t>Started my practice in Vancouver, initially with a focus on mental health, then expanded into addiction, complex trauma recovery, and integrative psychiatry</a:t>
            </a:r>
          </a:p>
          <a:p>
            <a:pPr lvl="1" marL="539748" indent="-269875">
              <a:lnSpc>
                <a:spcPts val="3400"/>
              </a:lnSpc>
              <a:buSzPct val="100000"/>
              <a:buFont typeface="Arial"/>
              <a:buChar char="•"/>
              <a:defRPr spc="-37" sz="2400">
                <a:solidFill>
                  <a:srgbClr val="123F2B"/>
                </a:solidFill>
                <a:latin typeface="DM Sans"/>
                <a:ea typeface="DM Sans"/>
                <a:cs typeface="DM Sans"/>
                <a:sym typeface="DM Sans"/>
              </a:defRPr>
            </a:pPr>
            <a:r>
              <a:t>2015-2020 instructor and clinical supervisor at IHN and then Boucher</a:t>
            </a:r>
          </a:p>
          <a:p>
            <a:pPr lvl="1" marL="539748" indent="-269875">
              <a:lnSpc>
                <a:spcPts val="3400"/>
              </a:lnSpc>
              <a:buSzPct val="100000"/>
              <a:buFont typeface="Arial"/>
              <a:buChar char="•"/>
              <a:defRPr spc="-37" sz="2400">
                <a:solidFill>
                  <a:srgbClr val="123F2B"/>
                </a:solidFill>
                <a:latin typeface="DM Sans"/>
                <a:ea typeface="DM Sans"/>
                <a:cs typeface="DM Sans"/>
                <a:sym typeface="DM Sans"/>
              </a:defRPr>
            </a:pPr>
            <a:r>
              <a:t>2023 Masters Certificate in Psychedelic Assisted Therapy at VIU</a:t>
            </a:r>
          </a:p>
          <a:p>
            <a:pPr lvl="1" marL="539748" indent="-269875">
              <a:lnSpc>
                <a:spcPts val="3400"/>
              </a:lnSpc>
              <a:buSzPct val="100000"/>
              <a:buFont typeface="Arial"/>
              <a:buChar char="•"/>
              <a:defRPr spc="-37" sz="2400">
                <a:solidFill>
                  <a:srgbClr val="123F2B"/>
                </a:solidFill>
                <a:latin typeface="DM Sans"/>
                <a:ea typeface="DM Sans"/>
                <a:cs typeface="DM Sans"/>
                <a:sym typeface="DM Sans"/>
              </a:defRPr>
            </a:pPr>
            <a:r>
              <a:t>2025 Board Certification in Naturopathic Psychiatry </a:t>
            </a:r>
          </a:p>
          <a:p>
            <a:pPr lvl="1" marL="539748" indent="-269875">
              <a:lnSpc>
                <a:spcPts val="3400"/>
              </a:lnSpc>
              <a:buSzPct val="100000"/>
              <a:buFont typeface="Arial"/>
              <a:buChar char="•"/>
              <a:defRPr spc="-37" sz="2400">
                <a:solidFill>
                  <a:srgbClr val="123F2B"/>
                </a:solidFill>
                <a:latin typeface="DM Sans"/>
                <a:ea typeface="DM Sans"/>
                <a:cs typeface="DM Sans"/>
                <a:sym typeface="DM Sans"/>
              </a:defRPr>
            </a:pPr>
            <a:r>
              <a:t>Practice in downtown Vancouver, and virtually across BC</a:t>
            </a:r>
          </a:p>
          <a:p>
            <a:pPr lvl="1" marL="539748" indent="-269875">
              <a:lnSpc>
                <a:spcPts val="3400"/>
              </a:lnSpc>
              <a:buSzPct val="100000"/>
              <a:buFont typeface="Arial"/>
              <a:buChar char="•"/>
              <a:defRPr spc="-37" sz="2400">
                <a:solidFill>
                  <a:srgbClr val="123F2B"/>
                </a:solidFill>
                <a:latin typeface="DM Sans"/>
                <a:ea typeface="DM Sans"/>
                <a:cs typeface="DM Sans"/>
                <a:sym typeface="DM Sans"/>
              </a:defRPr>
            </a:pPr>
            <a:r>
              <a:t>Goal: bridge the gap between therapy and psychiatry</a:t>
            </a:r>
          </a:p>
        </p:txBody>
      </p:sp>
      <p:grpSp>
        <p:nvGrpSpPr>
          <p:cNvPr id="105" name="Image Gallery"/>
          <p:cNvGrpSpPr/>
          <p:nvPr/>
        </p:nvGrpSpPr>
        <p:grpSpPr>
          <a:xfrm>
            <a:off x="8950952" y="-98919"/>
            <a:ext cx="10765627" cy="10938691"/>
            <a:chOff x="0" y="0"/>
            <a:chExt cx="10765625" cy="10938689"/>
          </a:xfrm>
        </p:grpSpPr>
        <p:pic>
          <p:nvPicPr>
            <p:cNvPr id="103" name="DM0A0569.jpg" descr="DM0A0569.jpg"/>
            <p:cNvPicPr>
              <a:picLocks noChangeAspect="1"/>
            </p:cNvPicPr>
            <p:nvPr/>
          </p:nvPicPr>
          <p:blipFill>
            <a:blip r:embed="rId2">
              <a:extLst/>
            </a:blip>
            <a:srcRect l="17476" t="0" r="13942" b="0"/>
            <a:stretch>
              <a:fillRect/>
            </a:stretch>
          </p:blipFill>
          <p:spPr>
            <a:xfrm>
              <a:off x="0" y="0"/>
              <a:ext cx="10765626" cy="10468443"/>
            </a:xfrm>
            <a:prstGeom prst="rect">
              <a:avLst/>
            </a:prstGeom>
            <a:ln w="12700" cap="flat">
              <a:noFill/>
              <a:miter lim="400000"/>
            </a:ln>
            <a:effectLst/>
          </p:spPr>
        </p:pic>
        <p:sp>
          <p:nvSpPr>
            <p:cNvPr id="104" name="Caption"/>
            <p:cNvSpPr/>
            <p:nvPr/>
          </p:nvSpPr>
          <p:spPr>
            <a:xfrm>
              <a:off x="0" y="10544642"/>
              <a:ext cx="10765626" cy="39404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76200" tIns="76200" rIns="76200" bIns="76200" numCol="1" anchor="t">
              <a:noAutofit/>
            </a:bodyPr>
            <a:lstStyle/>
            <a:p>
              <a:pPr/>
              <a:r>
                <a:t>Caption</a:t>
              </a:r>
            </a:p>
          </p:txBody>
        </p:sp>
      </p:gr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AF8F5"/>
        </a:solidFill>
      </p:bgPr>
    </p:bg>
    <p:spTree>
      <p:nvGrpSpPr>
        <p:cNvPr id="1" name=""/>
        <p:cNvGrpSpPr/>
        <p:nvPr/>
      </p:nvGrpSpPr>
      <p:grpSpPr>
        <a:xfrm>
          <a:off x="0" y="0"/>
          <a:ext cx="0" cy="0"/>
          <a:chOff x="0" y="0"/>
          <a:chExt cx="0" cy="0"/>
        </a:xfrm>
      </p:grpSpPr>
      <p:sp>
        <p:nvSpPr>
          <p:cNvPr id="215" name="TextBox 2"/>
          <p:cNvSpPr txBox="1"/>
          <p:nvPr/>
        </p:nvSpPr>
        <p:spPr>
          <a:xfrm>
            <a:off x="666750" y="2283822"/>
            <a:ext cx="14824615" cy="638174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Anxiety, panic, insomnia, cannabis- and nicotine-dependence, and agoraphobia continued</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She reported she had not been honest with me about the severity of her dysfunction, and that she was constantly fighting the urge to drink, not able to take care of her home or get out of bed most days, oscillating between panic attacks and numbing out with cannabis</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We discussed how low dose-SSRIs can be used as a tool to expand capacity and decrease how difficult this all felt for her, rather than a tool to suppress emotion</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Rx’d escitalopram 2.5mg hs</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Anxiety and panic spirals immediately improved, anxiety down to a 6/10 from 10/10, PMDD is improved and no suicidal ideation</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March 2025 - increased up to escitalpram 5mg, then 10mg after a PTSD flare</a:t>
            </a:r>
          </a:p>
        </p:txBody>
      </p:sp>
      <p:sp>
        <p:nvSpPr>
          <p:cNvPr id="216" name="TextBox 6"/>
          <p:cNvSpPr txBox="1"/>
          <p:nvPr/>
        </p:nvSpPr>
        <p:spPr>
          <a:xfrm>
            <a:off x="666749" y="771525"/>
            <a:ext cx="14693611" cy="70636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5400"/>
              </a:lnSpc>
              <a:defRPr sz="5400">
                <a:solidFill>
                  <a:srgbClr val="123F2B"/>
                </a:solidFill>
                <a:latin typeface="Georgia Pro Condensed"/>
                <a:ea typeface="Georgia Pro Condensed"/>
                <a:cs typeface="Georgia Pro Condensed"/>
                <a:sym typeface="Georgia Pro Condensed"/>
              </a:defRPr>
            </a:lvl1pPr>
          </a:lstStyle>
          <a:p>
            <a:pPr/>
            <a:r>
              <a:t>2025: Medication - Supportive, Not Suppressive</a:t>
            </a:r>
          </a:p>
        </p:txBody>
      </p:sp>
      <p:sp>
        <p:nvSpPr>
          <p:cNvPr id="217" name="Freeform 5"/>
          <p:cNvSpPr/>
          <p:nvPr/>
        </p:nvSpPr>
        <p:spPr>
          <a:xfrm>
            <a:off x="15930903" y="-2"/>
            <a:ext cx="2357097" cy="10287004"/>
          </a:xfrm>
          <a:prstGeom prst="rect">
            <a:avLst/>
          </a:prstGeom>
          <a:solidFill>
            <a:srgbClr val="123F2B"/>
          </a:solidFill>
          <a:ln w="12700">
            <a:miter lim="400000"/>
          </a:ln>
        </p:spPr>
        <p:txBody>
          <a:bodyPr lIns="45719" rIns="45719"/>
          <a:lstStyle/>
          <a:p>
            <a:pP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AF8F5"/>
        </a:solidFill>
      </p:bgPr>
    </p:bg>
    <p:spTree>
      <p:nvGrpSpPr>
        <p:cNvPr id="1" name=""/>
        <p:cNvGrpSpPr/>
        <p:nvPr/>
      </p:nvGrpSpPr>
      <p:grpSpPr>
        <a:xfrm>
          <a:off x="0" y="0"/>
          <a:ext cx="0" cy="0"/>
          <a:chOff x="0" y="0"/>
          <a:chExt cx="0" cy="0"/>
        </a:xfrm>
      </p:grpSpPr>
      <p:sp>
        <p:nvSpPr>
          <p:cNvPr id="221" name="TextBox 2"/>
          <p:cNvSpPr txBox="1"/>
          <p:nvPr/>
        </p:nvSpPr>
        <p:spPr>
          <a:xfrm>
            <a:off x="666750" y="1532730"/>
            <a:ext cx="14824615" cy="8515344"/>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Reduced anxiety allowed her to do more work in therapy; uncovered ++ childhood trauma that really exacerbated her mood and panic, got into (and then out of) another abusive relationship that triggered a lot of PTSD stuff</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July 2025 - increased escitalopram up to 15mg</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Still really struggling with sleep, still using a nicotine vape and cannabis all day - 95% THC concentrate vape </a:t>
            </a:r>
          </a:p>
          <a:p>
            <a:pPr lvl="2" marL="1295400" indent="-431800">
              <a:lnSpc>
                <a:spcPts val="4200"/>
              </a:lnSpc>
              <a:buSzPct val="100000"/>
              <a:buFont typeface="Arial"/>
              <a:buChar char="⚬"/>
              <a:defRPr spc="-44" sz="3000">
                <a:solidFill>
                  <a:srgbClr val="123F2B"/>
                </a:solidFill>
                <a:latin typeface="DM Sans"/>
                <a:ea typeface="DM Sans"/>
                <a:cs typeface="DM Sans"/>
                <a:sym typeface="DM Sans"/>
              </a:defRPr>
            </a:pPr>
            <a:r>
              <a:t>Tried to get her to track usage without judgment, just to bring awareness</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August 2025 - her therapist identified she was in a manic episode and she reached out to me</a:t>
            </a:r>
          </a:p>
          <a:p>
            <a:pPr lvl="2" marL="1295400" indent="-431800">
              <a:lnSpc>
                <a:spcPts val="4200"/>
              </a:lnSpc>
              <a:buSzPct val="100000"/>
              <a:buFont typeface="Arial"/>
              <a:buChar char="⚬"/>
              <a:defRPr spc="-44" sz="3000">
                <a:solidFill>
                  <a:srgbClr val="123F2B"/>
                </a:solidFill>
                <a:latin typeface="DM Sans"/>
                <a:ea typeface="DM Sans"/>
                <a:cs typeface="DM Sans"/>
                <a:sym typeface="DM Sans"/>
              </a:defRPr>
            </a:pPr>
            <a:r>
              <a:t>Didn’t sleep for 48 hours, not eating very much, no appetite </a:t>
            </a:r>
          </a:p>
          <a:p>
            <a:pPr lvl="2" marL="1295400" indent="-431800">
              <a:lnSpc>
                <a:spcPts val="4200"/>
              </a:lnSpc>
              <a:buSzPct val="100000"/>
              <a:buFont typeface="Arial"/>
              <a:buChar char="⚬"/>
              <a:defRPr spc="-44" sz="3000">
                <a:solidFill>
                  <a:srgbClr val="123F2B"/>
                </a:solidFill>
                <a:latin typeface="DM Sans"/>
                <a:ea typeface="DM Sans"/>
                <a:cs typeface="DM Sans"/>
                <a:sym typeface="DM Sans"/>
              </a:defRPr>
            </a:pPr>
            <a:r>
              <a:t>Blocked all her friends, spent $10k on a chandelier and new furniture for her apartment, maxed out her credit card </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My recs:</a:t>
            </a:r>
          </a:p>
          <a:p>
            <a:pPr lvl="2" marL="1295400" indent="-431800">
              <a:lnSpc>
                <a:spcPts val="4200"/>
              </a:lnSpc>
              <a:buSzPct val="100000"/>
              <a:buFont typeface="Arial"/>
              <a:buChar char="⚬"/>
              <a:defRPr spc="-44" sz="3000">
                <a:solidFill>
                  <a:srgbClr val="123F2B"/>
                </a:solidFill>
                <a:latin typeface="DM Sans"/>
                <a:ea typeface="DM Sans"/>
                <a:cs typeface="DM Sans"/>
                <a:sym typeface="DM Sans"/>
              </a:defRPr>
            </a:pPr>
            <a:r>
              <a:t>D/c cannabis immediately, or at least decrease down to a lower THC form</a:t>
            </a:r>
          </a:p>
          <a:p>
            <a:pPr lvl="2" marL="1295400" indent="-431800">
              <a:lnSpc>
                <a:spcPts val="4200"/>
              </a:lnSpc>
              <a:buSzPct val="100000"/>
              <a:buFont typeface="Arial"/>
              <a:buChar char="⚬"/>
              <a:defRPr spc="-44" sz="3000">
                <a:solidFill>
                  <a:srgbClr val="123F2B"/>
                </a:solidFill>
                <a:latin typeface="DM Sans"/>
                <a:ea typeface="DM Sans"/>
                <a:cs typeface="DM Sans"/>
                <a:sym typeface="DM Sans"/>
              </a:defRPr>
            </a:pPr>
            <a:r>
              <a:t>Taper off escitalopram, down by 5mg q7 days</a:t>
            </a:r>
          </a:p>
          <a:p>
            <a:pPr lvl="2" marL="1295400" indent="-431800">
              <a:lnSpc>
                <a:spcPts val="4200"/>
              </a:lnSpc>
              <a:buSzPct val="100000"/>
              <a:buFont typeface="Arial"/>
              <a:buChar char="⚬"/>
              <a:defRPr spc="-44" sz="3000">
                <a:solidFill>
                  <a:srgbClr val="123F2B"/>
                </a:solidFill>
                <a:latin typeface="DM Sans"/>
                <a:ea typeface="DM Sans"/>
                <a:cs typeface="DM Sans"/>
                <a:sym typeface="DM Sans"/>
              </a:defRPr>
            </a:pPr>
            <a:r>
              <a:t>RX: Aripiprazole 5mg qd (manages the “highs”)</a:t>
            </a:r>
          </a:p>
        </p:txBody>
      </p:sp>
      <p:sp>
        <p:nvSpPr>
          <p:cNvPr id="222" name="TextBox 6"/>
          <p:cNvSpPr txBox="1"/>
          <p:nvPr/>
        </p:nvSpPr>
        <p:spPr>
          <a:xfrm>
            <a:off x="666749" y="771525"/>
            <a:ext cx="9419729" cy="70636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5400"/>
              </a:lnSpc>
              <a:defRPr sz="5400">
                <a:solidFill>
                  <a:srgbClr val="123F2B"/>
                </a:solidFill>
                <a:latin typeface="Georgia Pro Condensed"/>
                <a:ea typeface="Georgia Pro Condensed"/>
                <a:cs typeface="Georgia Pro Condensed"/>
                <a:sym typeface="Georgia Pro Condensed"/>
              </a:defRPr>
            </a:lvl1pPr>
          </a:lstStyle>
          <a:p>
            <a:pPr/>
            <a:r>
              <a:t>2025: Mania, Revealed</a:t>
            </a:r>
          </a:p>
        </p:txBody>
      </p:sp>
      <p:sp>
        <p:nvSpPr>
          <p:cNvPr id="223" name="Freeform 5"/>
          <p:cNvSpPr/>
          <p:nvPr/>
        </p:nvSpPr>
        <p:spPr>
          <a:xfrm>
            <a:off x="15930903" y="-2"/>
            <a:ext cx="2357097" cy="10287004"/>
          </a:xfrm>
          <a:prstGeom prst="rect">
            <a:avLst/>
          </a:prstGeom>
          <a:solidFill>
            <a:srgbClr val="123F2B"/>
          </a:solidFill>
          <a:ln w="12700">
            <a:miter lim="400000"/>
          </a:ln>
        </p:spPr>
        <p:txBody>
          <a:bodyPr lIns="45719" rIns="45719"/>
          <a:lstStyle/>
          <a:p>
            <a:pP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AF8F5"/>
        </a:solidFill>
      </p:bgPr>
    </p:bg>
    <p:spTree>
      <p:nvGrpSpPr>
        <p:cNvPr id="1" name=""/>
        <p:cNvGrpSpPr/>
        <p:nvPr/>
      </p:nvGrpSpPr>
      <p:grpSpPr>
        <a:xfrm>
          <a:off x="0" y="0"/>
          <a:ext cx="0" cy="0"/>
          <a:chOff x="0" y="0"/>
          <a:chExt cx="0" cy="0"/>
        </a:xfrm>
      </p:grpSpPr>
      <p:sp>
        <p:nvSpPr>
          <p:cNvPr id="225" name="TextBox 2"/>
          <p:cNvSpPr txBox="1"/>
          <p:nvPr/>
        </p:nvSpPr>
        <p:spPr>
          <a:xfrm>
            <a:off x="666750" y="1871298"/>
            <a:ext cx="14824615" cy="7448544"/>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Came out of manic episode, mood feeling stable, still sober, started university</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Still using cannabis but switched to a low THC strain flower </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Developed significant akathisia (EPS side effect of aripiprazole)</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Tried propanolol 40-60mg bid to manage the akathisia, didn’t work, so d/c aripiprazole</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September 2025 - mood and energy started to drop</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RX: Lamotrigine 25mg qd hs, to slowly taper up - targeting 100mg bid (manages the “lows”)</a:t>
            </a:r>
          </a:p>
          <a:p>
            <a:pPr lvl="2" marL="1295400" indent="-431800">
              <a:lnSpc>
                <a:spcPts val="4200"/>
              </a:lnSpc>
              <a:buSzPct val="100000"/>
              <a:buFont typeface="Arial"/>
              <a:buChar char="⚬"/>
              <a:defRPr spc="-44" sz="3000">
                <a:solidFill>
                  <a:srgbClr val="123F2B"/>
                </a:solidFill>
                <a:latin typeface="DM Sans"/>
                <a:ea typeface="DM Sans"/>
                <a:cs typeface="DM Sans"/>
                <a:sym typeface="DM Sans"/>
              </a:defRPr>
            </a:pPr>
            <a:r>
              <a:t>Significant risk of SJS if taper on too quickly</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Anxiety returned, became very debilitating, was causing nausea and vomiting multiple times per day, unable to attend school, was losing sleep and function again</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We tried all the non-pharmaceutical supports that had worked for her in the past (Cortisol Manager, ashwagandha, L-theanine, protein, routine, no caffeine, etc. etc.)</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At her fervent request, and after discussion, we cautiously restarted escitalopram 2.5mg</a:t>
            </a:r>
          </a:p>
        </p:txBody>
      </p:sp>
      <p:sp>
        <p:nvSpPr>
          <p:cNvPr id="226" name="TextBox 6"/>
          <p:cNvSpPr txBox="1"/>
          <p:nvPr/>
        </p:nvSpPr>
        <p:spPr>
          <a:xfrm>
            <a:off x="666750" y="771525"/>
            <a:ext cx="14824617" cy="70636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5400"/>
              </a:lnSpc>
              <a:defRPr sz="5400">
                <a:solidFill>
                  <a:srgbClr val="123F2B"/>
                </a:solidFill>
                <a:latin typeface="Georgia Pro Condensed"/>
                <a:ea typeface="Georgia Pro Condensed"/>
                <a:cs typeface="Georgia Pro Condensed"/>
                <a:sym typeface="Georgia Pro Condensed"/>
              </a:defRPr>
            </a:lvl1pPr>
          </a:lstStyle>
          <a:p>
            <a:pPr/>
            <a:r>
              <a:t>2025: Trauma-Informed Bipolar Management</a:t>
            </a:r>
          </a:p>
        </p:txBody>
      </p:sp>
      <p:sp>
        <p:nvSpPr>
          <p:cNvPr id="227" name="Freeform 5"/>
          <p:cNvSpPr/>
          <p:nvPr/>
        </p:nvSpPr>
        <p:spPr>
          <a:xfrm>
            <a:off x="15930903" y="-2"/>
            <a:ext cx="2357097" cy="10287004"/>
          </a:xfrm>
          <a:prstGeom prst="rect">
            <a:avLst/>
          </a:prstGeom>
          <a:solidFill>
            <a:srgbClr val="123F2B"/>
          </a:solidFill>
          <a:ln w="12700">
            <a:miter lim="400000"/>
          </a:ln>
        </p:spPr>
        <p:txBody>
          <a:bodyPr lIns="45719" rIns="45719"/>
          <a:lstStyle/>
          <a:p>
            <a:pP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AF8F5"/>
        </a:solidFill>
      </p:bgPr>
    </p:bg>
    <p:spTree>
      <p:nvGrpSpPr>
        <p:cNvPr id="1" name=""/>
        <p:cNvGrpSpPr/>
        <p:nvPr/>
      </p:nvGrpSpPr>
      <p:grpSpPr>
        <a:xfrm>
          <a:off x="0" y="0"/>
          <a:ext cx="0" cy="0"/>
          <a:chOff x="0" y="0"/>
          <a:chExt cx="0" cy="0"/>
        </a:xfrm>
      </p:grpSpPr>
      <p:sp>
        <p:nvSpPr>
          <p:cNvPr id="231" name="TextBox 2"/>
          <p:cNvSpPr txBox="1"/>
          <p:nvPr/>
        </p:nvSpPr>
        <p:spPr>
          <a:xfrm>
            <a:off x="666750" y="2558798"/>
            <a:ext cx="14824615" cy="584834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Anxiety was still poorly managed, so we increased up to escitalopram 5mg</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Discussed early signs of mania, put a safety plan in place if they were noticed</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Started to stabilize, returned to school, still not sleeping well </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Added cetirizine 10mg bid (suspected MCAS contributing to anxiety, insomnia)</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Started sleeping better, eating well, taking care of her apartment</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Returned to a consistent supplement plan</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Quit vaping nicotine</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Reducing cannabis usage considerably - now only at nights</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Started exercising</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Still some nights of insomnia, still some PTSD flares</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No cravings for alcohol, increased belief in her ability to remain sober</a:t>
            </a:r>
          </a:p>
        </p:txBody>
      </p:sp>
      <p:sp>
        <p:nvSpPr>
          <p:cNvPr id="232" name="TextBox 6"/>
          <p:cNvSpPr txBox="1"/>
          <p:nvPr/>
        </p:nvSpPr>
        <p:spPr>
          <a:xfrm>
            <a:off x="666750" y="752474"/>
            <a:ext cx="15037912" cy="136638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5300"/>
              </a:lnSpc>
              <a:defRPr sz="5300">
                <a:solidFill>
                  <a:srgbClr val="123F2B"/>
                </a:solidFill>
                <a:latin typeface="Georgia Pro Condensed"/>
                <a:ea typeface="Georgia Pro Condensed"/>
                <a:cs typeface="Georgia Pro Condensed"/>
                <a:sym typeface="Georgia Pro Condensed"/>
              </a:defRPr>
            </a:lvl1pPr>
          </a:lstStyle>
          <a:p>
            <a:pPr/>
            <a:r>
              <a:t>2025-Present: Recovery is a Journey, Not a Destination</a:t>
            </a:r>
          </a:p>
        </p:txBody>
      </p:sp>
      <p:sp>
        <p:nvSpPr>
          <p:cNvPr id="233" name="Freeform 5"/>
          <p:cNvSpPr/>
          <p:nvPr/>
        </p:nvSpPr>
        <p:spPr>
          <a:xfrm>
            <a:off x="15930903" y="-2"/>
            <a:ext cx="2357097" cy="10287004"/>
          </a:xfrm>
          <a:prstGeom prst="rect">
            <a:avLst/>
          </a:prstGeom>
          <a:solidFill>
            <a:srgbClr val="123F2B"/>
          </a:solidFill>
          <a:ln w="12700">
            <a:miter lim="400000"/>
          </a:ln>
        </p:spPr>
        <p:txBody>
          <a:bodyPr lIns="45719" rIns="45719"/>
          <a:lstStyle/>
          <a:p>
            <a:pPr/>
          </a:p>
        </p:txBody>
      </p:sp>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AF8F5"/>
        </a:solidFill>
      </p:bgPr>
    </p:bg>
    <p:spTree>
      <p:nvGrpSpPr>
        <p:cNvPr id="1" name=""/>
        <p:cNvGrpSpPr/>
        <p:nvPr/>
      </p:nvGrpSpPr>
      <p:grpSpPr>
        <a:xfrm>
          <a:off x="0" y="0"/>
          <a:ext cx="0" cy="0"/>
          <a:chOff x="0" y="0"/>
          <a:chExt cx="0" cy="0"/>
        </a:xfrm>
      </p:grpSpPr>
      <p:sp>
        <p:nvSpPr>
          <p:cNvPr id="235" name="TextBox 2"/>
          <p:cNvSpPr txBox="1"/>
          <p:nvPr/>
        </p:nvSpPr>
        <p:spPr>
          <a:xfrm>
            <a:off x="666750" y="771525"/>
            <a:ext cx="7441798" cy="70636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5400"/>
              </a:lnSpc>
              <a:defRPr sz="5400">
                <a:solidFill>
                  <a:srgbClr val="123F2B"/>
                </a:solidFill>
                <a:latin typeface="Georgia Pro Condensed"/>
                <a:ea typeface="Georgia Pro Condensed"/>
                <a:cs typeface="Georgia Pro Condensed"/>
                <a:sym typeface="Georgia Pro Condensed"/>
              </a:defRPr>
            </a:lvl1pPr>
          </a:lstStyle>
          <a:p>
            <a:pPr/>
            <a:r>
              <a:t>Diagnostic Pitfalls</a:t>
            </a:r>
          </a:p>
        </p:txBody>
      </p:sp>
      <p:sp>
        <p:nvSpPr>
          <p:cNvPr id="236" name="TextBox 3"/>
          <p:cNvSpPr txBox="1"/>
          <p:nvPr/>
        </p:nvSpPr>
        <p:spPr>
          <a:xfrm>
            <a:off x="666749" y="1662226"/>
            <a:ext cx="14079412" cy="7270362"/>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4100"/>
              </a:lnSpc>
              <a:defRPr b="1" spc="-44" sz="2900">
                <a:solidFill>
                  <a:srgbClr val="123F2B"/>
                </a:solidFill>
                <a:latin typeface="DM Sans Bold"/>
                <a:ea typeface="DM Sans Bold"/>
                <a:cs typeface="DM Sans Bold"/>
                <a:sym typeface="DM Sans Bold"/>
              </a:defRPr>
            </a:pPr>
            <a:r>
              <a:t>PITFALL 1 — Bipolar II masked by active addiction and trauma</a:t>
            </a:r>
          </a:p>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Formal diagnosis took ~3 years with me, and was missed by all of her previous clinicians: active SUD (especially with meth), PTSD, and withdrawal all mimic and obscure mood cycling. Treating the foundation first is not avoidance — it is good sequencing, increases the likelihood of getting clear information for diagnosis</a:t>
            </a:r>
          </a:p>
          <a:p>
            <a:pPr>
              <a:lnSpc>
                <a:spcPts val="4100"/>
              </a:lnSpc>
            </a:pPr>
          </a:p>
          <a:p>
            <a:pPr>
              <a:lnSpc>
                <a:spcPts val="4100"/>
              </a:lnSpc>
              <a:defRPr b="1" spc="-44" sz="2900">
                <a:solidFill>
                  <a:srgbClr val="123F2B"/>
                </a:solidFill>
                <a:latin typeface="DM Sans Bold"/>
                <a:ea typeface="DM Sans Bold"/>
                <a:cs typeface="DM Sans Bold"/>
                <a:sym typeface="DM Sans Bold"/>
              </a:defRPr>
            </a:pPr>
            <a:r>
              <a:t>PITFALL 2 — Hypomania mistaken for wellness</a:t>
            </a:r>
          </a:p>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SH described hypomanic weeks as "good creative output", we didn't recognize them as pathological</a:t>
            </a:r>
          </a:p>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Note: ask directly about high-energy periods, reduced sleep, racing thoughts</a:t>
            </a:r>
          </a:p>
          <a:p>
            <a:pPr>
              <a:lnSpc>
                <a:spcPts val="4100"/>
              </a:lnSpc>
            </a:pPr>
          </a:p>
          <a:p>
            <a:pPr>
              <a:lnSpc>
                <a:spcPts val="4100"/>
              </a:lnSpc>
              <a:defRPr b="1" spc="-44" sz="2900">
                <a:solidFill>
                  <a:srgbClr val="123F2B"/>
                </a:solidFill>
                <a:latin typeface="DM Sans Bold"/>
                <a:ea typeface="DM Sans Bold"/>
                <a:cs typeface="DM Sans Bold"/>
                <a:sym typeface="DM Sans Bold"/>
              </a:defRPr>
            </a:pPr>
            <a:r>
              <a:t>PITFALL 3 — Medication-induced activation not caught</a:t>
            </a:r>
          </a:p>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After years of depression, when escitalopram 10mg initially increased her energy, we both thought it was a good thing</a:t>
            </a:r>
          </a:p>
        </p:txBody>
      </p:sp>
      <p:sp>
        <p:nvSpPr>
          <p:cNvPr id="237" name="Freeform 5"/>
          <p:cNvSpPr/>
          <p:nvPr/>
        </p:nvSpPr>
        <p:spPr>
          <a:xfrm>
            <a:off x="15930903" y="-2"/>
            <a:ext cx="2357097" cy="10287004"/>
          </a:xfrm>
          <a:prstGeom prst="rect">
            <a:avLst/>
          </a:prstGeom>
          <a:solidFill>
            <a:srgbClr val="123F2B"/>
          </a:solidFill>
          <a:ln w="12700">
            <a:miter lim="400000"/>
          </a:ln>
        </p:spPr>
        <p:txBody>
          <a:bodyPr lIns="45719" rIns="45719"/>
          <a:lstStyle/>
          <a:p>
            <a:pPr/>
          </a:p>
        </p:txBody>
      </p:sp>
    </p:spTree>
  </p:cSld>
  <p:clrMapOvr>
    <a:masterClrMapping/>
  </p:clrMapOvr>
  <p:transition xmlns:p14="http://schemas.microsoft.com/office/powerpoint/2010/main" spd="med" advClick="1"/>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123F2B"/>
        </a:solidFill>
      </p:bgPr>
    </p:bg>
    <p:spTree>
      <p:nvGrpSpPr>
        <p:cNvPr id="1" name=""/>
        <p:cNvGrpSpPr/>
        <p:nvPr/>
      </p:nvGrpSpPr>
      <p:grpSpPr>
        <a:xfrm>
          <a:off x="0" y="0"/>
          <a:ext cx="0" cy="0"/>
          <a:chOff x="0" y="0"/>
          <a:chExt cx="0" cy="0"/>
        </a:xfrm>
      </p:grpSpPr>
      <p:sp>
        <p:nvSpPr>
          <p:cNvPr id="241" name="Freeform 3"/>
          <p:cNvSpPr/>
          <p:nvPr/>
        </p:nvSpPr>
        <p:spPr>
          <a:xfrm>
            <a:off x="666750" y="666749"/>
            <a:ext cx="16954501" cy="895350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9" y="0"/>
                </a:moveTo>
                <a:lnTo>
                  <a:pt x="21501" y="0"/>
                </a:lnTo>
                <a:cubicBezTo>
                  <a:pt x="21555" y="0"/>
                  <a:pt x="21600" y="84"/>
                  <a:pt x="21600" y="188"/>
                </a:cubicBezTo>
                <a:lnTo>
                  <a:pt x="21600" y="21412"/>
                </a:lnTo>
                <a:cubicBezTo>
                  <a:pt x="21600" y="21516"/>
                  <a:pt x="21555" y="21600"/>
                  <a:pt x="21501" y="21600"/>
                </a:cubicBezTo>
                <a:lnTo>
                  <a:pt x="99" y="21600"/>
                </a:lnTo>
                <a:cubicBezTo>
                  <a:pt x="45" y="21600"/>
                  <a:pt x="0" y="21516"/>
                  <a:pt x="0" y="21412"/>
                </a:cubicBezTo>
                <a:lnTo>
                  <a:pt x="0" y="188"/>
                </a:lnTo>
                <a:cubicBezTo>
                  <a:pt x="0" y="84"/>
                  <a:pt x="45" y="0"/>
                  <a:pt x="99" y="0"/>
                </a:cubicBezTo>
                <a:close/>
              </a:path>
            </a:pathLst>
          </a:custGeom>
          <a:solidFill>
            <a:srgbClr val="FAF8F5"/>
          </a:solidFill>
          <a:ln w="12700">
            <a:miter lim="400000"/>
          </a:ln>
        </p:spPr>
        <p:txBody>
          <a:bodyPr lIns="45719" rIns="45719"/>
          <a:lstStyle/>
          <a:p>
            <a:pPr/>
          </a:p>
        </p:txBody>
      </p:sp>
      <p:sp>
        <p:nvSpPr>
          <p:cNvPr id="242" name="TextBox 5"/>
          <p:cNvSpPr txBox="1"/>
          <p:nvPr/>
        </p:nvSpPr>
        <p:spPr>
          <a:xfrm>
            <a:off x="1501309" y="4195648"/>
            <a:ext cx="15285382" cy="1365875"/>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gn="ctr">
              <a:lnSpc>
                <a:spcPts val="5400"/>
              </a:lnSpc>
              <a:defRPr spc="-67" sz="4500">
                <a:solidFill>
                  <a:srgbClr val="1E3822"/>
                </a:solidFill>
                <a:latin typeface="Georgia Pro Condensed"/>
                <a:ea typeface="Georgia Pro Condensed"/>
                <a:cs typeface="Georgia Pro Condensed"/>
                <a:sym typeface="Georgia Pro Condensed"/>
              </a:defRPr>
            </a:pPr>
            <a:r>
              <a:t>Is she sober if she is still smoking cannabis?</a:t>
            </a:r>
          </a:p>
          <a:p>
            <a:pPr algn="ctr">
              <a:lnSpc>
                <a:spcPts val="5400"/>
              </a:lnSpc>
              <a:defRPr spc="-67" sz="4500">
                <a:solidFill>
                  <a:srgbClr val="1E3822"/>
                </a:solidFill>
                <a:latin typeface="Georgia Pro Condensed"/>
                <a:ea typeface="Georgia Pro Condensed"/>
                <a:cs typeface="Georgia Pro Condensed"/>
                <a:sym typeface="Georgia Pro Condensed"/>
              </a:defRPr>
            </a:pPr>
            <a:r>
              <a:t>(And does this matter?)</a:t>
            </a:r>
          </a:p>
        </p:txBody>
      </p:sp>
      <p:sp>
        <p:nvSpPr>
          <p:cNvPr id="243" name="Freeform 6"/>
          <p:cNvSpPr/>
          <p:nvPr/>
        </p:nvSpPr>
        <p:spPr>
          <a:xfrm rot="18482963">
            <a:off x="16099474" y="7952720"/>
            <a:ext cx="2112606" cy="1859093"/>
          </a:xfrm>
          <a:prstGeom prst="rect">
            <a:avLst/>
          </a:prstGeom>
          <a:blipFill>
            <a:blip r:embed="rId3"/>
            <a:stretch>
              <a:fillRect/>
            </a:stretch>
          </a:blipFill>
          <a:ln w="12700">
            <a:miter lim="400000"/>
          </a:ln>
        </p:spPr>
        <p:txBody>
          <a:bodyPr lIns="45719" rIns="45719"/>
          <a:lstStyle/>
          <a:p>
            <a:pPr/>
          </a:p>
        </p:txBody>
      </p:sp>
    </p:spTree>
  </p:cSld>
  <p:clrMapOvr>
    <a:masterClrMapping/>
  </p:clrMapOvr>
  <p:transition xmlns:p14="http://schemas.microsoft.com/office/powerpoint/2010/main" spd="med" advClick="1"/>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123F2B"/>
        </a:solidFill>
      </p:bgPr>
    </p:bg>
    <p:spTree>
      <p:nvGrpSpPr>
        <p:cNvPr id="1" name=""/>
        <p:cNvGrpSpPr/>
        <p:nvPr/>
      </p:nvGrpSpPr>
      <p:grpSpPr>
        <a:xfrm>
          <a:off x="0" y="0"/>
          <a:ext cx="0" cy="0"/>
          <a:chOff x="0" y="0"/>
          <a:chExt cx="0" cy="0"/>
        </a:xfrm>
      </p:grpSpPr>
      <p:sp>
        <p:nvSpPr>
          <p:cNvPr id="247" name="Freeform 3"/>
          <p:cNvSpPr/>
          <p:nvPr/>
        </p:nvSpPr>
        <p:spPr>
          <a:xfrm>
            <a:off x="666750" y="666749"/>
            <a:ext cx="16954501" cy="895350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9" y="0"/>
                </a:moveTo>
                <a:lnTo>
                  <a:pt x="21501" y="0"/>
                </a:lnTo>
                <a:cubicBezTo>
                  <a:pt x="21555" y="0"/>
                  <a:pt x="21600" y="84"/>
                  <a:pt x="21600" y="188"/>
                </a:cubicBezTo>
                <a:lnTo>
                  <a:pt x="21600" y="21412"/>
                </a:lnTo>
                <a:cubicBezTo>
                  <a:pt x="21600" y="21516"/>
                  <a:pt x="21555" y="21600"/>
                  <a:pt x="21501" y="21600"/>
                </a:cubicBezTo>
                <a:lnTo>
                  <a:pt x="99" y="21600"/>
                </a:lnTo>
                <a:cubicBezTo>
                  <a:pt x="45" y="21600"/>
                  <a:pt x="0" y="21516"/>
                  <a:pt x="0" y="21412"/>
                </a:cubicBezTo>
                <a:lnTo>
                  <a:pt x="0" y="188"/>
                </a:lnTo>
                <a:cubicBezTo>
                  <a:pt x="0" y="84"/>
                  <a:pt x="45" y="0"/>
                  <a:pt x="99" y="0"/>
                </a:cubicBezTo>
                <a:close/>
              </a:path>
            </a:pathLst>
          </a:custGeom>
          <a:solidFill>
            <a:srgbClr val="FAF8F5"/>
          </a:solidFill>
          <a:ln w="12700">
            <a:miter lim="400000"/>
          </a:ln>
        </p:spPr>
        <p:txBody>
          <a:bodyPr lIns="45719" rIns="45719"/>
          <a:lstStyle/>
          <a:p>
            <a:pPr/>
          </a:p>
        </p:txBody>
      </p:sp>
      <p:sp>
        <p:nvSpPr>
          <p:cNvPr id="248" name="TextBox 5"/>
          <p:cNvSpPr txBox="1"/>
          <p:nvPr/>
        </p:nvSpPr>
        <p:spPr>
          <a:xfrm>
            <a:off x="1501309" y="4195648"/>
            <a:ext cx="15285382" cy="680075"/>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ctr">
              <a:lnSpc>
                <a:spcPts val="5400"/>
              </a:lnSpc>
              <a:defRPr spc="-67" sz="4500">
                <a:solidFill>
                  <a:srgbClr val="1E3822"/>
                </a:solidFill>
                <a:latin typeface="Georgia Pro Condensed"/>
                <a:ea typeface="Georgia Pro Condensed"/>
                <a:cs typeface="Georgia Pro Condensed"/>
                <a:sym typeface="Georgia Pro Condensed"/>
              </a:defRPr>
            </a:lvl1pPr>
          </a:lstStyle>
          <a:p>
            <a:pPr/>
            <a:r>
              <a:t>Is it safe to use an SSRI in a patient with a history of mania?</a:t>
            </a:r>
          </a:p>
        </p:txBody>
      </p:sp>
      <p:sp>
        <p:nvSpPr>
          <p:cNvPr id="249" name="Freeform 6"/>
          <p:cNvSpPr/>
          <p:nvPr/>
        </p:nvSpPr>
        <p:spPr>
          <a:xfrm rot="18482963">
            <a:off x="16099474" y="7952720"/>
            <a:ext cx="2112606" cy="1859093"/>
          </a:xfrm>
          <a:prstGeom prst="rect">
            <a:avLst/>
          </a:prstGeom>
          <a:blipFill>
            <a:blip r:embed="rId3"/>
            <a:stretch>
              <a:fillRect/>
            </a:stretch>
          </a:blipFill>
          <a:ln w="12700">
            <a:miter lim="400000"/>
          </a:ln>
        </p:spPr>
        <p:txBody>
          <a:bodyPr lIns="45719" rIns="45719"/>
          <a:lstStyle/>
          <a:p>
            <a:pPr/>
          </a:p>
        </p:txBody>
      </p:sp>
    </p:spTree>
  </p:cSld>
  <p:clrMapOvr>
    <a:masterClrMapping/>
  </p:clrMapOvr>
  <p:transition xmlns:p14="http://schemas.microsoft.com/office/powerpoint/2010/main" spd="med" advClick="1"/>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AF8F5"/>
        </a:solidFill>
      </p:bgPr>
    </p:bg>
    <p:spTree>
      <p:nvGrpSpPr>
        <p:cNvPr id="1" name=""/>
        <p:cNvGrpSpPr/>
        <p:nvPr/>
      </p:nvGrpSpPr>
      <p:grpSpPr>
        <a:xfrm>
          <a:off x="0" y="0"/>
          <a:ext cx="0" cy="0"/>
          <a:chOff x="0" y="0"/>
          <a:chExt cx="0" cy="0"/>
        </a:xfrm>
      </p:grpSpPr>
      <p:sp>
        <p:nvSpPr>
          <p:cNvPr id="253" name="TextBox 2"/>
          <p:cNvSpPr txBox="1"/>
          <p:nvPr/>
        </p:nvSpPr>
        <p:spPr>
          <a:xfrm>
            <a:off x="666750" y="771525"/>
            <a:ext cx="14030811" cy="70636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5400"/>
              </a:lnSpc>
              <a:defRPr sz="5400">
                <a:solidFill>
                  <a:srgbClr val="123F2B"/>
                </a:solidFill>
                <a:latin typeface="Georgia Pro Condensed"/>
                <a:ea typeface="Georgia Pro Condensed"/>
                <a:cs typeface="Georgia Pro Condensed"/>
                <a:sym typeface="Georgia Pro Condensed"/>
              </a:defRPr>
            </a:lvl1pPr>
          </a:lstStyle>
          <a:p>
            <a:pPr/>
            <a:r>
              <a:t>The Harm Reduction Hierarchy in Practice</a:t>
            </a:r>
          </a:p>
        </p:txBody>
      </p:sp>
      <p:sp>
        <p:nvSpPr>
          <p:cNvPr id="254" name="TextBox 3"/>
          <p:cNvSpPr txBox="1"/>
          <p:nvPr/>
        </p:nvSpPr>
        <p:spPr>
          <a:xfrm>
            <a:off x="666749" y="2514688"/>
            <a:ext cx="14030812" cy="570826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Not all substances carry equal risk, clinical prioritization matters</a:t>
            </a:r>
          </a:p>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Opioids, “down”, and “tranq”: highest risk for overdose - fentanyl, carfentanyl, xylazine contamination means no safe use outside supervised supply (suboxone)</a:t>
            </a:r>
          </a:p>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Alcohol and benzodiazepines: highest risk for withdrawal - can be fatal</a:t>
            </a:r>
          </a:p>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Meth/stimulants: highest psychiatric risk, lower physical withdrawal risk</a:t>
            </a:r>
          </a:p>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Cannabis: lowest acute harm profile in this context</a:t>
            </a:r>
          </a:p>
          <a:p>
            <a:pPr>
              <a:lnSpc>
                <a:spcPts val="4100"/>
              </a:lnSpc>
            </a:pPr>
          </a:p>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The clinical question is not “is this patient using?”, but rather what are they using, how much, and what would happen if we disrupted it right now?</a:t>
            </a:r>
          </a:p>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Harm reduction in practice means having this conversation explicitly, not waiting for abstinence to begin care</a:t>
            </a:r>
          </a:p>
        </p:txBody>
      </p:sp>
      <p:sp>
        <p:nvSpPr>
          <p:cNvPr id="255" name="Freeform 5"/>
          <p:cNvSpPr/>
          <p:nvPr/>
        </p:nvSpPr>
        <p:spPr>
          <a:xfrm>
            <a:off x="15930903" y="-2"/>
            <a:ext cx="2357097" cy="10287004"/>
          </a:xfrm>
          <a:prstGeom prst="rect">
            <a:avLst/>
          </a:prstGeom>
          <a:solidFill>
            <a:srgbClr val="123F2B"/>
          </a:solidFill>
          <a:ln w="12700">
            <a:miter lim="400000"/>
          </a:ln>
        </p:spPr>
        <p:txBody>
          <a:bodyPr lIns="45719" rIns="45719"/>
          <a:lstStyle/>
          <a:p>
            <a:pPr/>
          </a:p>
        </p:txBody>
      </p:sp>
    </p:spTree>
  </p:cSld>
  <p:clrMapOvr>
    <a:masterClrMapping/>
  </p:clrMapOvr>
  <p:transition xmlns:p14="http://schemas.microsoft.com/office/powerpoint/2010/main" spd="med" advClick="1"/>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AF8F5"/>
        </a:solidFill>
      </p:bgPr>
    </p:bg>
    <p:spTree>
      <p:nvGrpSpPr>
        <p:cNvPr id="1" name=""/>
        <p:cNvGrpSpPr/>
        <p:nvPr/>
      </p:nvGrpSpPr>
      <p:grpSpPr>
        <a:xfrm>
          <a:off x="0" y="0"/>
          <a:ext cx="0" cy="0"/>
          <a:chOff x="0" y="0"/>
          <a:chExt cx="0" cy="0"/>
        </a:xfrm>
      </p:grpSpPr>
      <p:sp>
        <p:nvSpPr>
          <p:cNvPr id="257" name="TextBox 2"/>
          <p:cNvSpPr txBox="1"/>
          <p:nvPr/>
        </p:nvSpPr>
        <p:spPr>
          <a:xfrm>
            <a:off x="666750" y="771525"/>
            <a:ext cx="15199237" cy="70636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5400"/>
              </a:lnSpc>
              <a:defRPr sz="5400">
                <a:solidFill>
                  <a:srgbClr val="123F2B"/>
                </a:solidFill>
                <a:latin typeface="Georgia Pro Condensed"/>
                <a:ea typeface="Georgia Pro Condensed"/>
                <a:cs typeface="Georgia Pro Condensed"/>
                <a:sym typeface="Georgia Pro Condensed"/>
              </a:defRPr>
            </a:lvl1pPr>
          </a:lstStyle>
          <a:p>
            <a:pPr/>
            <a:r>
              <a:t>Tips for Trauma-Informed Psychopharmacology</a:t>
            </a:r>
          </a:p>
        </p:txBody>
      </p:sp>
      <p:sp>
        <p:nvSpPr>
          <p:cNvPr id="258" name="TextBox 3"/>
          <p:cNvSpPr txBox="1"/>
          <p:nvPr/>
        </p:nvSpPr>
        <p:spPr>
          <a:xfrm>
            <a:off x="666749" y="1943100"/>
            <a:ext cx="14614015" cy="6749662"/>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Start lower than you think, go slower than the guidelines suggest</a:t>
            </a:r>
          </a:p>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Inform before you prescribe, activation, akathisia, and mood shifts should never be a surprise</a:t>
            </a:r>
          </a:p>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Co-design the protocol - patients with pharmaceutical trauma need agency, not compliance</a:t>
            </a:r>
          </a:p>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Give them an out: discuss an explicit discontinuation plan before you start, in case it’s needed</a:t>
            </a:r>
          </a:p>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Monitor affect, sleep, and energy separately, not just symptom checklists</a:t>
            </a:r>
          </a:p>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SSRIs for anxiety in Bipolar II: evidence is genuinely mixed [10][11][12] — the honest answer is that monotherapy with mood stabilizer is preferred, but when used, short-term adjunct at low dose with close monitoring is the evidence-based approach</a:t>
            </a:r>
          </a:p>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Lamotrigine: strong evidence for bipolar depression, minimal activation risk, slow titration required</a:t>
            </a:r>
          </a:p>
        </p:txBody>
      </p:sp>
      <p:sp>
        <p:nvSpPr>
          <p:cNvPr id="259" name="Freeform 5"/>
          <p:cNvSpPr/>
          <p:nvPr/>
        </p:nvSpPr>
        <p:spPr>
          <a:xfrm>
            <a:off x="15930903" y="-2"/>
            <a:ext cx="2357097" cy="10287004"/>
          </a:xfrm>
          <a:prstGeom prst="rect">
            <a:avLst/>
          </a:prstGeom>
          <a:solidFill>
            <a:srgbClr val="123F2B"/>
          </a:solidFill>
          <a:ln w="12700">
            <a:miter lim="400000"/>
          </a:ln>
        </p:spPr>
        <p:txBody>
          <a:bodyPr lIns="45719" rIns="45719"/>
          <a:lstStyle/>
          <a:p>
            <a:pPr/>
          </a:p>
        </p:txBody>
      </p:sp>
    </p:spTree>
  </p:cSld>
  <p:clrMapOvr>
    <a:masterClrMapping/>
  </p:clrMapOvr>
  <p:transition xmlns:p14="http://schemas.microsoft.com/office/powerpoint/2010/main" spd="med" advClick="1"/>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AF8F5"/>
        </a:solidFill>
      </p:bgPr>
    </p:bg>
    <p:spTree>
      <p:nvGrpSpPr>
        <p:cNvPr id="1" name=""/>
        <p:cNvGrpSpPr/>
        <p:nvPr/>
      </p:nvGrpSpPr>
      <p:grpSpPr>
        <a:xfrm>
          <a:off x="0" y="0"/>
          <a:ext cx="0" cy="0"/>
          <a:chOff x="0" y="0"/>
          <a:chExt cx="0" cy="0"/>
        </a:xfrm>
      </p:grpSpPr>
      <p:sp>
        <p:nvSpPr>
          <p:cNvPr id="263" name="TextBox 2"/>
          <p:cNvSpPr txBox="1"/>
          <p:nvPr/>
        </p:nvSpPr>
        <p:spPr>
          <a:xfrm>
            <a:off x="666749" y="771525"/>
            <a:ext cx="16354121" cy="139216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5400"/>
              </a:lnSpc>
              <a:defRPr sz="5400">
                <a:solidFill>
                  <a:srgbClr val="123F2B"/>
                </a:solidFill>
                <a:latin typeface="Georgia Pro Condensed"/>
                <a:ea typeface="Georgia Pro Condensed"/>
                <a:cs typeface="Georgia Pro Condensed"/>
                <a:sym typeface="Georgia Pro Condensed"/>
              </a:defRPr>
            </a:pPr>
            <a:r>
              <a:t>There Is No Clean Answer: </a:t>
            </a:r>
          </a:p>
          <a:p>
            <a:pPr>
              <a:lnSpc>
                <a:spcPts val="5400"/>
              </a:lnSpc>
              <a:defRPr sz="5400">
                <a:solidFill>
                  <a:srgbClr val="123F2B"/>
                </a:solidFill>
                <a:latin typeface="Georgia Pro Condensed"/>
                <a:ea typeface="Georgia Pro Condensed"/>
                <a:cs typeface="Georgia Pro Condensed"/>
                <a:sym typeface="Georgia Pro Condensed"/>
              </a:defRPr>
            </a:pPr>
            <a:r>
              <a:t>What This Case Teaches Us</a:t>
            </a:r>
          </a:p>
        </p:txBody>
      </p:sp>
      <p:sp>
        <p:nvSpPr>
          <p:cNvPr id="264" name="TextBox 3"/>
          <p:cNvSpPr txBox="1"/>
          <p:nvPr/>
        </p:nvSpPr>
        <p:spPr>
          <a:xfrm>
            <a:off x="666749" y="2337449"/>
            <a:ext cx="14273814" cy="674966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SH is not a success story because everything went smoothly (it didn’t!), she is a success story because we held the relationship through every failure</a:t>
            </a:r>
          </a:p>
          <a:p>
            <a:pPr>
              <a:lnSpc>
                <a:spcPts val="4100"/>
              </a:lnSpc>
            </a:pPr>
          </a:p>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There is no “standard” protocol for these patients, because there are no guidelines that cover:</a:t>
            </a:r>
          </a:p>
          <a:p>
            <a:pPr lvl="2" marL="1295393" indent="-431798">
              <a:lnSpc>
                <a:spcPts val="4100"/>
              </a:lnSpc>
              <a:buSzPct val="100000"/>
              <a:buFont typeface="Arial"/>
              <a:buChar char="⚬"/>
              <a:defRPr spc="-44" sz="2900">
                <a:solidFill>
                  <a:srgbClr val="123F2B"/>
                </a:solidFill>
                <a:latin typeface="DM Sans"/>
                <a:ea typeface="DM Sans"/>
                <a:cs typeface="DM Sans"/>
                <a:sym typeface="DM Sans"/>
              </a:defRPr>
            </a:pPr>
            <a:r>
              <a:t>How long to wait before medication in a patient with pharmaceutical trauma</a:t>
            </a:r>
          </a:p>
          <a:p>
            <a:pPr lvl="2" marL="1295393" indent="-431798">
              <a:lnSpc>
                <a:spcPts val="4100"/>
              </a:lnSpc>
              <a:buSzPct val="100000"/>
              <a:buFont typeface="Arial"/>
              <a:buChar char="⚬"/>
              <a:defRPr spc="-44" sz="2900">
                <a:solidFill>
                  <a:srgbClr val="123F2B"/>
                </a:solidFill>
                <a:latin typeface="DM Sans"/>
                <a:ea typeface="DM Sans"/>
                <a:cs typeface="DM Sans"/>
                <a:sym typeface="DM Sans"/>
              </a:defRPr>
            </a:pPr>
            <a:r>
              <a:t>Whether cannabis counts as sobriety</a:t>
            </a:r>
          </a:p>
          <a:p>
            <a:pPr lvl="2" marL="1295393" indent="-431798">
              <a:lnSpc>
                <a:spcPts val="4100"/>
              </a:lnSpc>
              <a:buSzPct val="100000"/>
              <a:buFont typeface="Arial"/>
              <a:buChar char="⚬"/>
              <a:defRPr spc="-44" sz="2900">
                <a:solidFill>
                  <a:srgbClr val="123F2B"/>
                </a:solidFill>
                <a:latin typeface="DM Sans"/>
                <a:ea typeface="DM Sans"/>
                <a:cs typeface="DM Sans"/>
                <a:sym typeface="DM Sans"/>
              </a:defRPr>
            </a:pPr>
            <a:r>
              <a:t>When to initiate an SSRI in someone with Bipolar II and active PTSD</a:t>
            </a:r>
          </a:p>
          <a:p>
            <a:pPr lvl="2" marL="1295393" indent="-431798">
              <a:lnSpc>
                <a:spcPts val="4100"/>
              </a:lnSpc>
              <a:buSzPct val="100000"/>
              <a:buFont typeface="Arial"/>
              <a:buChar char="⚬"/>
              <a:defRPr spc="-44" sz="2900">
                <a:solidFill>
                  <a:srgbClr val="123F2B"/>
                </a:solidFill>
                <a:latin typeface="DM Sans"/>
                <a:ea typeface="DM Sans"/>
                <a:cs typeface="DM Sans"/>
                <a:sym typeface="DM Sans"/>
              </a:defRPr>
            </a:pPr>
            <a:r>
              <a:t>How to manage the interaction between cPTSD, addiction, and bipolar disorder</a:t>
            </a:r>
          </a:p>
          <a:p>
            <a:pPr>
              <a:lnSpc>
                <a:spcPts val="4100"/>
              </a:lnSpc>
            </a:pPr>
          </a:p>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What there is: clinical reasoning, a harm reduction lens, a relationship built over years, and a willingness to stay when things got hard. This is medicine working exactly as it should.</a:t>
            </a:r>
          </a:p>
        </p:txBody>
      </p:sp>
      <p:sp>
        <p:nvSpPr>
          <p:cNvPr id="265" name="Freeform 5"/>
          <p:cNvSpPr/>
          <p:nvPr/>
        </p:nvSpPr>
        <p:spPr>
          <a:xfrm>
            <a:off x="15930903" y="-2"/>
            <a:ext cx="2357097" cy="10287004"/>
          </a:xfrm>
          <a:prstGeom prst="rect">
            <a:avLst/>
          </a:prstGeom>
          <a:solidFill>
            <a:srgbClr val="123F2B"/>
          </a:solidFill>
          <a:ln w="12700">
            <a:miter lim="400000"/>
          </a:ln>
        </p:spPr>
        <p:txBody>
          <a:bodyPr lIns="45719" rIns="45719"/>
          <a:lstStyle/>
          <a:p>
            <a:pP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AF8F5"/>
        </a:solidFill>
      </p:bgPr>
    </p:bg>
    <p:spTree>
      <p:nvGrpSpPr>
        <p:cNvPr id="1" name=""/>
        <p:cNvGrpSpPr/>
        <p:nvPr/>
      </p:nvGrpSpPr>
      <p:grpSpPr>
        <a:xfrm>
          <a:off x="0" y="0"/>
          <a:ext cx="0" cy="0"/>
          <a:chOff x="0" y="0"/>
          <a:chExt cx="0" cy="0"/>
        </a:xfrm>
      </p:grpSpPr>
      <p:sp>
        <p:nvSpPr>
          <p:cNvPr id="107" name="TextBox 2"/>
          <p:cNvSpPr txBox="1"/>
          <p:nvPr/>
        </p:nvSpPr>
        <p:spPr>
          <a:xfrm>
            <a:off x="666750" y="1622464"/>
            <a:ext cx="14803258" cy="744854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29yo female</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At the the initial visit was 4 months sober for the first time in 7 years after hitting what she then thought was “rock bottom”</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Left rehab July 2022 - support to detox from fentanyl, meth, alcohol, and suboxone use</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Anxiety 8/10 daily, very easily overstimulated, hadn't left her house in 3 weeks, panic attacks daily</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Gets 8-9h of sleep per night, no issues, but wakes exhausted</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Very low energy, high stress, vegan diet, lives in an unsafe home with her abusive ex and his volatile friends, hides in her room all day</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Constant headaches, gas and bloating, drinks 5 cups of coffee per day</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I had a strong suspicion of ADHD and significant childhood trauma, but wasn’t intially reported</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Has a trauma counsellor, going to AA and NA, but very little social support </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Declined all pharmaceuticals at intake, as "they've always made things worse"</a:t>
            </a:r>
          </a:p>
        </p:txBody>
      </p:sp>
      <p:sp>
        <p:nvSpPr>
          <p:cNvPr id="108" name="TextBox 3"/>
          <p:cNvSpPr txBox="1"/>
          <p:nvPr/>
        </p:nvSpPr>
        <p:spPr>
          <a:xfrm>
            <a:off x="666749" y="771525"/>
            <a:ext cx="10753240" cy="70636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5400"/>
              </a:lnSpc>
              <a:defRPr sz="5400">
                <a:solidFill>
                  <a:srgbClr val="123F2B"/>
                </a:solidFill>
                <a:latin typeface="Georgia Pro Condensed"/>
                <a:ea typeface="Georgia Pro Condensed"/>
                <a:cs typeface="Georgia Pro Condensed"/>
                <a:sym typeface="Georgia Pro Condensed"/>
              </a:defRPr>
            </a:lvl1pPr>
          </a:lstStyle>
          <a:p>
            <a:pPr/>
            <a:r>
              <a:t>Meet SH — September 2022</a:t>
            </a:r>
          </a:p>
        </p:txBody>
      </p:sp>
      <p:sp>
        <p:nvSpPr>
          <p:cNvPr id="109" name="Freeform 5"/>
          <p:cNvSpPr/>
          <p:nvPr/>
        </p:nvSpPr>
        <p:spPr>
          <a:xfrm>
            <a:off x="15930903" y="-2"/>
            <a:ext cx="2357097" cy="10287004"/>
          </a:xfrm>
          <a:prstGeom prst="rect">
            <a:avLst/>
          </a:prstGeom>
          <a:solidFill>
            <a:srgbClr val="123F2B"/>
          </a:solidFill>
          <a:ln w="12700">
            <a:miter lim="400000"/>
          </a:ln>
        </p:spPr>
        <p:txBody>
          <a:bodyPr lIns="45719" rIns="45719"/>
          <a:lstStyle/>
          <a:p>
            <a:pPr/>
          </a:p>
        </p:txBody>
      </p:sp>
    </p:spTree>
  </p:cSld>
  <p:clrMapOvr>
    <a:masterClrMapping/>
  </p:clrMapOvr>
  <p:transition xmlns:p14="http://schemas.microsoft.com/office/powerpoint/2010/main" spd="med" advClick="1"/>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AF8F5"/>
        </a:solidFill>
      </p:bgPr>
    </p:bg>
    <p:spTree>
      <p:nvGrpSpPr>
        <p:cNvPr id="1" name=""/>
        <p:cNvGrpSpPr/>
        <p:nvPr/>
      </p:nvGrpSpPr>
      <p:grpSpPr>
        <a:xfrm>
          <a:off x="0" y="0"/>
          <a:ext cx="0" cy="0"/>
          <a:chOff x="0" y="0"/>
          <a:chExt cx="0" cy="0"/>
        </a:xfrm>
      </p:grpSpPr>
      <p:sp>
        <p:nvSpPr>
          <p:cNvPr id="269" name="TextBox 2"/>
          <p:cNvSpPr txBox="1"/>
          <p:nvPr/>
        </p:nvSpPr>
        <p:spPr>
          <a:xfrm>
            <a:off x="666749" y="771525"/>
            <a:ext cx="5677049" cy="70636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5400"/>
              </a:lnSpc>
              <a:defRPr sz="5400">
                <a:solidFill>
                  <a:srgbClr val="123F2B"/>
                </a:solidFill>
                <a:latin typeface="Georgia Pro Condensed"/>
                <a:ea typeface="Georgia Pro Condensed"/>
                <a:cs typeface="Georgia Pro Condensed"/>
                <a:sym typeface="Georgia Pro Condensed"/>
              </a:defRPr>
            </a:lvl1pPr>
          </a:lstStyle>
          <a:p>
            <a:pPr/>
            <a:r>
              <a:t>An Invitation</a:t>
            </a:r>
          </a:p>
        </p:txBody>
      </p:sp>
      <p:sp>
        <p:nvSpPr>
          <p:cNvPr id="270" name="TextBox 3"/>
          <p:cNvSpPr txBox="1"/>
          <p:nvPr/>
        </p:nvSpPr>
        <p:spPr>
          <a:xfrm>
            <a:off x="666749" y="2097345"/>
            <a:ext cx="13917411" cy="5708262"/>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This work is slow, full of uncertainty, emotionally demanding, and often logistically challenging; the system does not make it easy, and the patients who need it most are often the hardest to hold</a:t>
            </a:r>
          </a:p>
          <a:p>
            <a:pPr>
              <a:lnSpc>
                <a:spcPts val="4100"/>
              </a:lnSpc>
            </a:pPr>
          </a:p>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Conventional psychiatry is overwhelmed, low cost therapy waitlists are 12–18 months, detox beds are very inaccessible, and patients with trauma and addiction and mood disorders, are sitting in the gap, getting sicker</a:t>
            </a:r>
          </a:p>
          <a:p>
            <a:pPr>
              <a:lnSpc>
                <a:spcPts val="4100"/>
              </a:lnSpc>
            </a:pPr>
          </a:p>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But, this work is incredibly rewarding. You get to sit with people in their darkest moments, and offer them some light. You get to watch their growth, their discovery, their ups and downs, and believe in them, often when no one else has.</a:t>
            </a:r>
          </a:p>
        </p:txBody>
      </p:sp>
      <p:sp>
        <p:nvSpPr>
          <p:cNvPr id="271" name="Freeform 5"/>
          <p:cNvSpPr/>
          <p:nvPr/>
        </p:nvSpPr>
        <p:spPr>
          <a:xfrm>
            <a:off x="15930903" y="-2"/>
            <a:ext cx="2357097" cy="10287004"/>
          </a:xfrm>
          <a:prstGeom prst="rect">
            <a:avLst/>
          </a:prstGeom>
          <a:solidFill>
            <a:srgbClr val="123F2B"/>
          </a:solidFill>
          <a:ln w="12700">
            <a:miter lim="400000"/>
          </a:ln>
        </p:spPr>
        <p:txBody>
          <a:bodyPr lIns="45719" rIns="45719"/>
          <a:lstStyle/>
          <a:p>
            <a:pPr/>
          </a:p>
        </p:txBody>
      </p:sp>
    </p:spTree>
  </p:cSld>
  <p:clrMapOvr>
    <a:masterClrMapping/>
  </p:clrMapOvr>
  <p:transition xmlns:p14="http://schemas.microsoft.com/office/powerpoint/2010/main" spd="med" advClick="1"/>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AF8F5"/>
        </a:solidFill>
      </p:bgPr>
    </p:bg>
    <p:spTree>
      <p:nvGrpSpPr>
        <p:cNvPr id="1" name=""/>
        <p:cNvGrpSpPr/>
        <p:nvPr/>
      </p:nvGrpSpPr>
      <p:grpSpPr>
        <a:xfrm>
          <a:off x="0" y="0"/>
          <a:ext cx="0" cy="0"/>
          <a:chOff x="0" y="0"/>
          <a:chExt cx="0" cy="0"/>
        </a:xfrm>
      </p:grpSpPr>
      <p:sp>
        <p:nvSpPr>
          <p:cNvPr id="273" name="TextBox 2"/>
          <p:cNvSpPr txBox="1"/>
          <p:nvPr/>
        </p:nvSpPr>
        <p:spPr>
          <a:xfrm>
            <a:off x="666750" y="771525"/>
            <a:ext cx="14525950" cy="70636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5400"/>
              </a:lnSpc>
              <a:defRPr sz="5400">
                <a:solidFill>
                  <a:srgbClr val="123F2B"/>
                </a:solidFill>
                <a:latin typeface="Georgia Pro Condensed"/>
                <a:ea typeface="Georgia Pro Condensed"/>
                <a:cs typeface="Georgia Pro Condensed"/>
                <a:sym typeface="Georgia Pro Condensed"/>
              </a:defRPr>
            </a:lvl1pPr>
          </a:lstStyle>
          <a:p>
            <a:pPr/>
            <a:r>
              <a:t>NDs Are Uniquely Positioned to Offer This Care</a:t>
            </a:r>
          </a:p>
        </p:txBody>
      </p:sp>
      <p:sp>
        <p:nvSpPr>
          <p:cNvPr id="274" name="TextBox 3"/>
          <p:cNvSpPr txBox="1"/>
          <p:nvPr/>
        </p:nvSpPr>
        <p:spPr>
          <a:xfrm>
            <a:off x="666750" y="2018920"/>
            <a:ext cx="14267833" cy="622896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Time: 60–90 minute appointments allow for trauma-informed assessment that 15-minute slots cannot</a:t>
            </a:r>
          </a:p>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Continuity: we see the same patient across years, across relapses, across medications</a:t>
            </a:r>
          </a:p>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Whole-person framing: we are not managing a diagnosis; we are supporting a person</a:t>
            </a:r>
          </a:p>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Understanding of the mind-body connection, and how much foundational support (sleep, nutrition, lifestyle) contributes to mental health</a:t>
            </a:r>
          </a:p>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Primary care training, with a prescribing license AND an integrative lens: supplements, sleep, nutrition, nervous system regulation are not alternatives to medication; they are the foundation that makes medication work</a:t>
            </a:r>
          </a:p>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The gap between therapy and psychiatry is where our patients fall through, and we are positioned to bridge that gap</a:t>
            </a:r>
          </a:p>
        </p:txBody>
      </p:sp>
      <p:sp>
        <p:nvSpPr>
          <p:cNvPr id="275" name="Freeform 5"/>
          <p:cNvSpPr/>
          <p:nvPr/>
        </p:nvSpPr>
        <p:spPr>
          <a:xfrm>
            <a:off x="15930903" y="-2"/>
            <a:ext cx="2357097" cy="10287004"/>
          </a:xfrm>
          <a:prstGeom prst="rect">
            <a:avLst/>
          </a:prstGeom>
          <a:solidFill>
            <a:srgbClr val="123F2B"/>
          </a:solidFill>
          <a:ln w="12700">
            <a:miter lim="400000"/>
          </a:ln>
        </p:spPr>
        <p:txBody>
          <a:bodyPr lIns="45719" rIns="45719"/>
          <a:lstStyle/>
          <a:p>
            <a:pPr/>
          </a:p>
        </p:txBody>
      </p:sp>
    </p:spTree>
  </p:cSld>
  <p:clrMapOvr>
    <a:masterClrMapping/>
  </p:clrMapOvr>
  <p:transition xmlns:p14="http://schemas.microsoft.com/office/powerpoint/2010/main" spd="med" advClick="1"/>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AF8F5"/>
        </a:solidFill>
      </p:bgPr>
    </p:bg>
    <p:spTree>
      <p:nvGrpSpPr>
        <p:cNvPr id="1" name=""/>
        <p:cNvGrpSpPr/>
        <p:nvPr/>
      </p:nvGrpSpPr>
      <p:grpSpPr>
        <a:xfrm>
          <a:off x="0" y="0"/>
          <a:ext cx="0" cy="0"/>
          <a:chOff x="0" y="0"/>
          <a:chExt cx="0" cy="0"/>
        </a:xfrm>
      </p:grpSpPr>
      <p:sp>
        <p:nvSpPr>
          <p:cNvPr id="279" name="TextBox 2"/>
          <p:cNvSpPr txBox="1"/>
          <p:nvPr/>
        </p:nvSpPr>
        <p:spPr>
          <a:xfrm>
            <a:off x="666749" y="771525"/>
            <a:ext cx="13981863" cy="70636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5400"/>
              </a:lnSpc>
              <a:defRPr sz="5400">
                <a:solidFill>
                  <a:srgbClr val="123F2B"/>
                </a:solidFill>
                <a:latin typeface="Georgia Pro Condensed"/>
                <a:ea typeface="Georgia Pro Condensed"/>
                <a:cs typeface="Georgia Pro Condensed"/>
                <a:sym typeface="Georgia Pro Condensed"/>
              </a:defRPr>
            </a:lvl1pPr>
          </a:lstStyle>
          <a:p>
            <a:pPr/>
            <a:r>
              <a:t>Three Things to Do Differently Tomorrow</a:t>
            </a:r>
          </a:p>
        </p:txBody>
      </p:sp>
      <p:sp>
        <p:nvSpPr>
          <p:cNvPr id="280" name="TextBox 3"/>
          <p:cNvSpPr txBox="1"/>
          <p:nvPr/>
        </p:nvSpPr>
        <p:spPr>
          <a:xfrm>
            <a:off x="666750" y="2056953"/>
            <a:ext cx="14921815" cy="674966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4100"/>
              </a:lnSpc>
              <a:defRPr spc="-44" sz="2900">
                <a:solidFill>
                  <a:srgbClr val="123F2B"/>
                </a:solidFill>
                <a:latin typeface="DM Sans"/>
                <a:ea typeface="DM Sans"/>
                <a:cs typeface="DM Sans"/>
                <a:sym typeface="DM Sans"/>
              </a:defRPr>
            </a:pPr>
            <a:r>
              <a:t>1. Ask about pharmaceutical history before suggesting medication</a:t>
            </a:r>
          </a:p>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"Tell me about every medication you've tried. What happened? What did it feel like?" — This question changes the prescription conversation, and gives you a ton of information about how the patient’s brain and body work</a:t>
            </a:r>
          </a:p>
          <a:p>
            <a:pPr>
              <a:lnSpc>
                <a:spcPts val="4100"/>
              </a:lnSpc>
            </a:pPr>
          </a:p>
          <a:p>
            <a:pPr>
              <a:lnSpc>
                <a:spcPts val="4100"/>
              </a:lnSpc>
              <a:defRPr spc="-44" sz="2900">
                <a:solidFill>
                  <a:srgbClr val="123F2B"/>
                </a:solidFill>
                <a:latin typeface="DM Sans"/>
                <a:ea typeface="DM Sans"/>
                <a:cs typeface="DM Sans"/>
                <a:sym typeface="DM Sans"/>
              </a:defRPr>
            </a:pPr>
            <a:r>
              <a:t>2. Name harm reduction explicitly with your patients</a:t>
            </a:r>
          </a:p>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"I'm not going to ask you to be perfect, I'm going to ask you to be honest. We'll work with wherever you actually are." </a:t>
            </a:r>
          </a:p>
          <a:p>
            <a:pPr>
              <a:lnSpc>
                <a:spcPts val="4100"/>
              </a:lnSpc>
            </a:pPr>
          </a:p>
          <a:p>
            <a:pPr>
              <a:lnSpc>
                <a:spcPts val="4100"/>
              </a:lnSpc>
              <a:defRPr spc="-44" sz="2900">
                <a:solidFill>
                  <a:srgbClr val="123F2B"/>
                </a:solidFill>
                <a:latin typeface="DM Sans"/>
                <a:ea typeface="DM Sans"/>
                <a:cs typeface="DM Sans"/>
                <a:sym typeface="DM Sans"/>
              </a:defRPr>
            </a:pPr>
            <a:r>
              <a:t>3. Build in a relapse protocol before relapse happens, and explain how they can reach you in tough moments</a:t>
            </a:r>
          </a:p>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Keeps the door open when they need it most</a:t>
            </a:r>
          </a:p>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(This doesn’t mean you can’t have boundaries!)</a:t>
            </a:r>
          </a:p>
        </p:txBody>
      </p:sp>
      <p:sp>
        <p:nvSpPr>
          <p:cNvPr id="281" name="Freeform 5"/>
          <p:cNvSpPr/>
          <p:nvPr/>
        </p:nvSpPr>
        <p:spPr>
          <a:xfrm>
            <a:off x="15930903" y="24263"/>
            <a:ext cx="2357097" cy="10262738"/>
          </a:xfrm>
          <a:prstGeom prst="rect">
            <a:avLst/>
          </a:prstGeom>
          <a:solidFill>
            <a:srgbClr val="123F2B"/>
          </a:solidFill>
          <a:ln w="12700">
            <a:miter lim="400000"/>
          </a:ln>
        </p:spPr>
        <p:txBody>
          <a:bodyPr lIns="45719" rIns="45719"/>
          <a:lstStyle/>
          <a:p>
            <a:pPr/>
          </a:p>
        </p:txBody>
      </p:sp>
      <p:sp>
        <p:nvSpPr>
          <p:cNvPr id="282" name="Freeform 5"/>
          <p:cNvSpPr/>
          <p:nvPr/>
        </p:nvSpPr>
        <p:spPr>
          <a:xfrm>
            <a:off x="15930903" y="-2"/>
            <a:ext cx="2357097" cy="10287004"/>
          </a:xfrm>
          <a:prstGeom prst="rect">
            <a:avLst/>
          </a:prstGeom>
          <a:solidFill>
            <a:srgbClr val="123F2B"/>
          </a:solidFill>
          <a:ln w="12700">
            <a:miter lim="400000"/>
          </a:ln>
        </p:spPr>
        <p:txBody>
          <a:bodyPr lIns="45719" rIns="45719"/>
          <a:lstStyle/>
          <a:p>
            <a:pPr/>
          </a:p>
        </p:txBody>
      </p:sp>
    </p:spTree>
  </p:cSld>
  <p:clrMapOvr>
    <a:masterClrMapping/>
  </p:clrMapOvr>
  <p:transition xmlns:p14="http://schemas.microsoft.com/office/powerpoint/2010/main" spd="med" advClick="1"/>
</p:sld>
</file>

<file path=ppt/slides/slide3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AF8F5"/>
        </a:solidFill>
      </p:bgPr>
    </p:bg>
    <p:spTree>
      <p:nvGrpSpPr>
        <p:cNvPr id="1" name=""/>
        <p:cNvGrpSpPr/>
        <p:nvPr/>
      </p:nvGrpSpPr>
      <p:grpSpPr>
        <a:xfrm>
          <a:off x="0" y="0"/>
          <a:ext cx="0" cy="0"/>
          <a:chOff x="0" y="0"/>
          <a:chExt cx="0" cy="0"/>
        </a:xfrm>
      </p:grpSpPr>
      <p:sp>
        <p:nvSpPr>
          <p:cNvPr id="284" name="TextBox 2"/>
          <p:cNvSpPr txBox="1"/>
          <p:nvPr/>
        </p:nvSpPr>
        <p:spPr>
          <a:xfrm>
            <a:off x="666749" y="771525"/>
            <a:ext cx="12444609" cy="70636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5400"/>
              </a:lnSpc>
              <a:defRPr sz="5400">
                <a:solidFill>
                  <a:srgbClr val="123F2B"/>
                </a:solidFill>
                <a:latin typeface="Georgia Pro Condensed"/>
                <a:ea typeface="Georgia Pro Condensed"/>
                <a:cs typeface="Georgia Pro Condensed"/>
                <a:sym typeface="Georgia Pro Condensed"/>
              </a:defRPr>
            </a:lvl1pPr>
          </a:lstStyle>
          <a:p>
            <a:pPr/>
            <a:r>
              <a:t>Where She Is Now — April 2026</a:t>
            </a:r>
          </a:p>
        </p:txBody>
      </p:sp>
      <p:sp>
        <p:nvSpPr>
          <p:cNvPr id="285" name="TextBox 3"/>
          <p:cNvSpPr txBox="1"/>
          <p:nvPr/>
        </p:nvSpPr>
        <p:spPr>
          <a:xfrm>
            <a:off x="666749" y="2490911"/>
            <a:ext cx="14063213" cy="5848344"/>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33yoa </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18+ months sober, the longest stretch of her adult life</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Enrolled in university, starting her third semester, 4.0 GPA</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Stable on a medication regimen she co-designed, and therefore wants to take</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Not drinking or smoking, still using small amounts of cannabis for sleep</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Living on her own in a safe apartment with her cat, learning how to build new [healthy] relationships, developing hobbies, exercising</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Navigating the normal hardships of life, without relapsing</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Still complex, still many hard days, but still showing up</a:t>
            </a:r>
          </a:p>
          <a:p>
            <a:pPr lvl="1" marL="647700" indent="-323850">
              <a:lnSpc>
                <a:spcPts val="4200"/>
              </a:lnSpc>
              <a:buSzPct val="100000"/>
              <a:buFont typeface="Arial"/>
              <a:buChar char="•"/>
              <a:defRPr spc="-44" sz="3000">
                <a:solidFill>
                  <a:srgbClr val="123F2B"/>
                </a:solidFill>
                <a:latin typeface="DM Sans"/>
                <a:ea typeface="DM Sans"/>
                <a:cs typeface="DM Sans"/>
                <a:sym typeface="DM Sans"/>
              </a:defRPr>
            </a:pPr>
            <a:r>
              <a:t>Getting here wasn’t smooth or straight forward; it required us to let go of traditional metrics of success</a:t>
            </a:r>
          </a:p>
        </p:txBody>
      </p:sp>
      <p:sp>
        <p:nvSpPr>
          <p:cNvPr id="286" name="Freeform 5"/>
          <p:cNvSpPr/>
          <p:nvPr/>
        </p:nvSpPr>
        <p:spPr>
          <a:xfrm>
            <a:off x="15930903" y="-2"/>
            <a:ext cx="2357097" cy="10287004"/>
          </a:xfrm>
          <a:prstGeom prst="rect">
            <a:avLst/>
          </a:prstGeom>
          <a:solidFill>
            <a:srgbClr val="123F2B"/>
          </a:solidFill>
          <a:ln w="12700">
            <a:miter lim="400000"/>
          </a:ln>
        </p:spPr>
        <p:txBody>
          <a:bodyPr lIns="45719" rIns="45719"/>
          <a:lstStyle/>
          <a:p>
            <a:pPr/>
          </a:p>
        </p:txBody>
      </p:sp>
    </p:spTree>
  </p:cSld>
  <p:clrMapOvr>
    <a:masterClrMapping/>
  </p:clrMapOvr>
  <p:transition xmlns:p14="http://schemas.microsoft.com/office/powerpoint/2010/main" spd="med" advClick="1"/>
</p:sld>
</file>

<file path=ppt/slides/slide3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AF8F5"/>
        </a:solidFill>
      </p:bgPr>
    </p:bg>
    <p:spTree>
      <p:nvGrpSpPr>
        <p:cNvPr id="1" name=""/>
        <p:cNvGrpSpPr/>
        <p:nvPr/>
      </p:nvGrpSpPr>
      <p:grpSpPr>
        <a:xfrm>
          <a:off x="0" y="0"/>
          <a:ext cx="0" cy="0"/>
          <a:chOff x="0" y="0"/>
          <a:chExt cx="0" cy="0"/>
        </a:xfrm>
      </p:grpSpPr>
      <p:sp>
        <p:nvSpPr>
          <p:cNvPr id="290" name="TextBox 2"/>
          <p:cNvSpPr txBox="1"/>
          <p:nvPr/>
        </p:nvSpPr>
        <p:spPr>
          <a:xfrm>
            <a:off x="666750" y="771525"/>
            <a:ext cx="8805805" cy="70636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5400"/>
              </a:lnSpc>
              <a:defRPr sz="5400">
                <a:solidFill>
                  <a:srgbClr val="123F2B"/>
                </a:solidFill>
                <a:latin typeface="Georgia Pro Condensed"/>
                <a:ea typeface="Georgia Pro Condensed"/>
                <a:cs typeface="Georgia Pro Condensed"/>
                <a:sym typeface="Georgia Pro Condensed"/>
              </a:defRPr>
            </a:lvl1pPr>
          </a:lstStyle>
          <a:p>
            <a:pPr/>
            <a:r>
              <a:t>What Success Looks Like</a:t>
            </a:r>
          </a:p>
        </p:txBody>
      </p:sp>
      <p:sp>
        <p:nvSpPr>
          <p:cNvPr id="291" name="TextBox 3"/>
          <p:cNvSpPr txBox="1"/>
          <p:nvPr/>
        </p:nvSpPr>
        <p:spPr>
          <a:xfrm>
            <a:off x="666749" y="3110015"/>
            <a:ext cx="14290013" cy="4666863"/>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4100"/>
              </a:lnSpc>
              <a:defRPr spc="-44" sz="2900">
                <a:solidFill>
                  <a:srgbClr val="123F2B"/>
                </a:solidFill>
                <a:latin typeface="DM Sans"/>
                <a:ea typeface="DM Sans"/>
                <a:cs typeface="DM Sans"/>
                <a:sym typeface="DM Sans"/>
              </a:defRPr>
            </a:pPr>
            <a:r>
              <a:t>We started this presentation with a question: What do you do with this patient?</a:t>
            </a:r>
          </a:p>
          <a:p>
            <a:pPr>
              <a:lnSpc>
                <a:spcPts val="4100"/>
              </a:lnSpc>
              <a:defRPr spc="-44" sz="2900">
                <a:solidFill>
                  <a:srgbClr val="123F2B"/>
                </a:solidFill>
                <a:latin typeface="DM Sans"/>
                <a:ea typeface="DM Sans"/>
                <a:cs typeface="DM Sans"/>
                <a:sym typeface="DM Sans"/>
              </a:defRPr>
            </a:pPr>
            <a:r>
              <a:t>The answer is not: a protocol, a prescription, or an abstinence contract</a:t>
            </a:r>
          </a:p>
          <a:p>
            <a:pPr>
              <a:lnSpc>
                <a:spcPts val="4100"/>
              </a:lnSpc>
            </a:pPr>
          </a:p>
          <a:p>
            <a:pPr>
              <a:lnSpc>
                <a:spcPts val="4100"/>
              </a:lnSpc>
              <a:defRPr spc="-44" sz="2900">
                <a:solidFill>
                  <a:srgbClr val="123F2B"/>
                </a:solidFill>
                <a:latin typeface="DM Sans"/>
                <a:ea typeface="DM Sans"/>
                <a:cs typeface="DM Sans"/>
                <a:sym typeface="DM Sans"/>
              </a:defRPr>
            </a:pPr>
            <a:r>
              <a:t>The answer is: you stay.</a:t>
            </a:r>
          </a:p>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You redefine success to include showing up after a relapse.</a:t>
            </a:r>
          </a:p>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You redefine safety to include meeting a patient where they are.</a:t>
            </a:r>
          </a:p>
          <a:p>
            <a:pPr lvl="1" marL="647696" indent="-323847">
              <a:lnSpc>
                <a:spcPts val="4100"/>
              </a:lnSpc>
              <a:buSzPct val="100000"/>
              <a:buFont typeface="Arial"/>
              <a:buChar char="•"/>
              <a:defRPr spc="-44" sz="2900">
                <a:solidFill>
                  <a:srgbClr val="123F2B"/>
                </a:solidFill>
                <a:latin typeface="DM Sans"/>
                <a:ea typeface="DM Sans"/>
                <a:cs typeface="DM Sans"/>
                <a:sym typeface="DM Sans"/>
              </a:defRPr>
            </a:pPr>
            <a:r>
              <a:t>You redefine treatment to include the years before the medication works.</a:t>
            </a:r>
          </a:p>
          <a:p>
            <a:pPr>
              <a:lnSpc>
                <a:spcPts val="4100"/>
              </a:lnSpc>
            </a:pPr>
          </a:p>
          <a:p>
            <a:pPr>
              <a:lnSpc>
                <a:spcPts val="4100"/>
              </a:lnSpc>
              <a:defRPr spc="-44" sz="2900">
                <a:solidFill>
                  <a:srgbClr val="123F2B"/>
                </a:solidFill>
                <a:latin typeface="DM Sans"/>
                <a:ea typeface="DM Sans"/>
                <a:cs typeface="DM Sans"/>
                <a:sym typeface="DM Sans"/>
              </a:defRPr>
            </a:pPr>
            <a:r>
              <a:t>Alive, moving forward, and able to participate more in their life is success.</a:t>
            </a:r>
          </a:p>
        </p:txBody>
      </p:sp>
      <p:sp>
        <p:nvSpPr>
          <p:cNvPr id="292" name="Freeform 5"/>
          <p:cNvSpPr/>
          <p:nvPr/>
        </p:nvSpPr>
        <p:spPr>
          <a:xfrm>
            <a:off x="15930903" y="-2"/>
            <a:ext cx="2357097" cy="10287004"/>
          </a:xfrm>
          <a:prstGeom prst="rect">
            <a:avLst/>
          </a:prstGeom>
          <a:solidFill>
            <a:srgbClr val="123F2B"/>
          </a:solidFill>
          <a:ln w="12700">
            <a:miter lim="400000"/>
          </a:ln>
        </p:spPr>
        <p:txBody>
          <a:bodyPr lIns="45719" rIns="45719"/>
          <a:lstStyle/>
          <a:p>
            <a:pPr/>
          </a:p>
        </p:txBody>
      </p:sp>
    </p:spTree>
  </p:cSld>
  <p:clrMapOvr>
    <a:masterClrMapping/>
  </p:clrMapOvr>
  <p:transition xmlns:p14="http://schemas.microsoft.com/office/powerpoint/2010/main" spd="med" advClick="1"/>
</p:sld>
</file>

<file path=ppt/slides/slide3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AF8F5"/>
        </a:solidFill>
      </p:bgPr>
    </p:bg>
    <p:spTree>
      <p:nvGrpSpPr>
        <p:cNvPr id="1" name=""/>
        <p:cNvGrpSpPr/>
        <p:nvPr/>
      </p:nvGrpSpPr>
      <p:grpSpPr>
        <a:xfrm>
          <a:off x="0" y="0"/>
          <a:ext cx="0" cy="0"/>
          <a:chOff x="0" y="0"/>
          <a:chExt cx="0" cy="0"/>
        </a:xfrm>
      </p:grpSpPr>
      <p:sp>
        <p:nvSpPr>
          <p:cNvPr id="294" name="TextBox 2"/>
          <p:cNvSpPr txBox="1"/>
          <p:nvPr/>
        </p:nvSpPr>
        <p:spPr>
          <a:xfrm>
            <a:off x="666750" y="771525"/>
            <a:ext cx="6886575" cy="70636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5400"/>
              </a:lnSpc>
              <a:defRPr sz="5400">
                <a:solidFill>
                  <a:srgbClr val="123F2B"/>
                </a:solidFill>
                <a:latin typeface="Georgia Pro Condensed"/>
                <a:ea typeface="Georgia Pro Condensed"/>
                <a:cs typeface="Georgia Pro Condensed"/>
                <a:sym typeface="Georgia Pro Condensed"/>
              </a:defRPr>
            </a:lvl1pPr>
          </a:lstStyle>
          <a:p>
            <a:pPr/>
            <a:r>
              <a:t>Thank You!</a:t>
            </a:r>
          </a:p>
        </p:txBody>
      </p:sp>
      <p:sp>
        <p:nvSpPr>
          <p:cNvPr id="295" name="TextBox 3"/>
          <p:cNvSpPr txBox="1"/>
          <p:nvPr/>
        </p:nvSpPr>
        <p:spPr>
          <a:xfrm>
            <a:off x="666750" y="6130925"/>
            <a:ext cx="7270750" cy="342519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3400"/>
              </a:lnSpc>
              <a:defRPr spc="-37" sz="2400">
                <a:solidFill>
                  <a:srgbClr val="123F2B"/>
                </a:solidFill>
                <a:latin typeface="DM Sans"/>
                <a:ea typeface="DM Sans"/>
                <a:cs typeface="DM Sans"/>
                <a:sym typeface="DM Sans"/>
              </a:defRPr>
            </a:pPr>
            <a:r>
              <a:t>Dr. Jessica Eastman, ND</a:t>
            </a:r>
          </a:p>
          <a:p>
            <a:pPr>
              <a:lnSpc>
                <a:spcPts val="3400"/>
              </a:lnSpc>
              <a:defRPr spc="-37" sz="2400">
                <a:solidFill>
                  <a:srgbClr val="123F2B"/>
                </a:solidFill>
                <a:latin typeface="DM Sans"/>
                <a:ea typeface="DM Sans"/>
                <a:cs typeface="DM Sans"/>
                <a:sym typeface="DM Sans"/>
              </a:defRPr>
            </a:pPr>
            <a:r>
              <a:t>www.drjessicaeastman.com</a:t>
            </a:r>
          </a:p>
          <a:p>
            <a:pPr>
              <a:lnSpc>
                <a:spcPts val="3400"/>
              </a:lnSpc>
            </a:pPr>
          </a:p>
          <a:p>
            <a:pPr>
              <a:lnSpc>
                <a:spcPts val="3400"/>
              </a:lnSpc>
              <a:defRPr spc="-37" sz="2400">
                <a:solidFill>
                  <a:srgbClr val="123F2B"/>
                </a:solidFill>
                <a:latin typeface="DM Sans"/>
                <a:ea typeface="DM Sans"/>
                <a:cs typeface="DM Sans"/>
                <a:sym typeface="DM Sans"/>
              </a:defRPr>
            </a:pPr>
            <a:r>
              <a:t>jessica@drjessicaeastman.com</a:t>
            </a:r>
          </a:p>
          <a:p>
            <a:pPr>
              <a:lnSpc>
                <a:spcPts val="3400"/>
              </a:lnSpc>
            </a:pPr>
          </a:p>
          <a:p>
            <a:pPr>
              <a:lnSpc>
                <a:spcPts val="3400"/>
              </a:lnSpc>
              <a:defRPr spc="-37" sz="2400">
                <a:solidFill>
                  <a:srgbClr val="123F2B"/>
                </a:solidFill>
                <a:latin typeface="DM Sans"/>
                <a:ea typeface="DM Sans"/>
                <a:cs typeface="DM Sans"/>
                <a:sym typeface="DM Sans"/>
              </a:defRPr>
            </a:pPr>
            <a:r>
              <a:t>Evoke Integrative Medicine in downtown Vancouver</a:t>
            </a:r>
          </a:p>
          <a:p>
            <a:pPr>
              <a:lnSpc>
                <a:spcPts val="3400"/>
              </a:lnSpc>
              <a:defRPr spc="-37" sz="2400">
                <a:solidFill>
                  <a:srgbClr val="123F2B"/>
                </a:solidFill>
                <a:latin typeface="DM Sans"/>
                <a:ea typeface="DM Sans"/>
                <a:cs typeface="DM Sans"/>
                <a:sym typeface="DM Sans"/>
              </a:defRPr>
            </a:pPr>
            <a:r>
              <a:t>Virtual practice across BC</a:t>
            </a:r>
          </a:p>
        </p:txBody>
      </p:sp>
      <p:sp>
        <p:nvSpPr>
          <p:cNvPr id="296" name="Freeform 5"/>
          <p:cNvSpPr/>
          <p:nvPr/>
        </p:nvSpPr>
        <p:spPr>
          <a:xfrm>
            <a:off x="15930903" y="-2"/>
            <a:ext cx="2357097" cy="10287004"/>
          </a:xfrm>
          <a:prstGeom prst="rect">
            <a:avLst/>
          </a:prstGeom>
          <a:solidFill>
            <a:srgbClr val="123F2B"/>
          </a:solidFill>
          <a:ln w="12700">
            <a:miter lim="400000"/>
          </a:ln>
        </p:spPr>
        <p:txBody>
          <a:bodyPr lIns="45719" rIns="45719"/>
          <a:lstStyle/>
          <a:p>
            <a:pPr/>
          </a:p>
        </p:txBody>
      </p:sp>
    </p:spTree>
  </p:cSld>
  <p:clrMapOvr>
    <a:masterClrMapping/>
  </p:clrMapOvr>
  <p:transition xmlns:p14="http://schemas.microsoft.com/office/powerpoint/2010/main" spd="med" advClick="1"/>
</p:sld>
</file>

<file path=ppt/slides/slide3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AF8F5"/>
        </a:solidFill>
      </p:bgPr>
    </p:bg>
    <p:spTree>
      <p:nvGrpSpPr>
        <p:cNvPr id="1" name=""/>
        <p:cNvGrpSpPr/>
        <p:nvPr/>
      </p:nvGrpSpPr>
      <p:grpSpPr>
        <a:xfrm>
          <a:off x="0" y="0"/>
          <a:ext cx="0" cy="0"/>
          <a:chOff x="0" y="0"/>
          <a:chExt cx="0" cy="0"/>
        </a:xfrm>
      </p:grpSpPr>
      <p:sp>
        <p:nvSpPr>
          <p:cNvPr id="298" name="TextBox 2"/>
          <p:cNvSpPr txBox="1"/>
          <p:nvPr/>
        </p:nvSpPr>
        <p:spPr>
          <a:xfrm>
            <a:off x="666750" y="771525"/>
            <a:ext cx="6886575" cy="70636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5400"/>
              </a:lnSpc>
              <a:defRPr sz="5400">
                <a:solidFill>
                  <a:srgbClr val="123F2B"/>
                </a:solidFill>
                <a:latin typeface="Georgia Pro Condensed"/>
                <a:ea typeface="Georgia Pro Condensed"/>
                <a:cs typeface="Georgia Pro Condensed"/>
                <a:sym typeface="Georgia Pro Condensed"/>
              </a:defRPr>
            </a:lvl1pPr>
          </a:lstStyle>
          <a:p>
            <a:pPr/>
            <a:r>
              <a:t>References</a:t>
            </a:r>
          </a:p>
        </p:txBody>
      </p:sp>
      <p:sp>
        <p:nvSpPr>
          <p:cNvPr id="299" name="TextBox 3"/>
          <p:cNvSpPr txBox="1"/>
          <p:nvPr/>
        </p:nvSpPr>
        <p:spPr>
          <a:xfrm>
            <a:off x="666749" y="2187575"/>
            <a:ext cx="14954216" cy="7324339"/>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3400"/>
              </a:lnSpc>
              <a:defRPr spc="-37" sz="2400">
                <a:solidFill>
                  <a:srgbClr val="123F2B"/>
                </a:solidFill>
                <a:latin typeface="DM Sans"/>
                <a:ea typeface="DM Sans"/>
                <a:cs typeface="DM Sans"/>
                <a:sym typeface="DM Sans"/>
              </a:defRPr>
            </a:pPr>
            <a:r>
              <a:t>[1] Parramore JD (2020). Group Treatment Effectiveness: Abstinence vs Harm Reduction Systematic Review &amp; Meta-Analysis. ODU Dissertation</a:t>
            </a:r>
          </a:p>
          <a:p>
            <a:pPr>
              <a:lnSpc>
                <a:spcPts val="3400"/>
              </a:lnSpc>
              <a:defRPr spc="-37" sz="2400">
                <a:solidFill>
                  <a:srgbClr val="123F2B"/>
                </a:solidFill>
                <a:latin typeface="DM Sans"/>
                <a:ea typeface="DM Sans"/>
                <a:cs typeface="DM Sans"/>
                <a:sym typeface="DM Sans"/>
              </a:defRPr>
            </a:pPr>
            <a:r>
              <a:t>[2] PMC Review (2024). SUD Treatment Outcomes. PMC12180564.</a:t>
            </a:r>
          </a:p>
          <a:p>
            <a:pPr>
              <a:lnSpc>
                <a:spcPts val="3400"/>
              </a:lnSpc>
              <a:defRPr spc="-37" sz="2400">
                <a:solidFill>
                  <a:srgbClr val="123F2B"/>
                </a:solidFill>
                <a:latin typeface="DM Sans"/>
                <a:ea typeface="DM Sans"/>
                <a:cs typeface="DM Sans"/>
                <a:sym typeface="DM Sans"/>
              </a:defRPr>
            </a:pPr>
            <a:r>
              <a:t>[3] O'Leary C et al. (2024). Abstinence vs harm reduction in homelessness. Campbell Systematic Reviews. doi:10.1002/cl2.1396.</a:t>
            </a:r>
          </a:p>
          <a:p>
            <a:pPr>
              <a:lnSpc>
                <a:spcPts val="3400"/>
              </a:lnSpc>
              <a:defRPr spc="-37" sz="2400">
                <a:solidFill>
                  <a:srgbClr val="123F2B"/>
                </a:solidFill>
                <a:latin typeface="DM Sans"/>
                <a:ea typeface="DM Sans"/>
                <a:cs typeface="DM Sans"/>
                <a:sym typeface="DM Sans"/>
              </a:defRPr>
            </a:pPr>
            <a:r>
              <a:t>[4] Magill M et al. (2024). Therapeutic relationship in AOD context. PMC11180559.</a:t>
            </a:r>
          </a:p>
          <a:p>
            <a:pPr>
              <a:lnSpc>
                <a:spcPts val="3400"/>
              </a:lnSpc>
              <a:defRPr spc="-37" sz="2400">
                <a:solidFill>
                  <a:srgbClr val="123F2B"/>
                </a:solidFill>
                <a:latin typeface="DM Sans"/>
                <a:ea typeface="DM Sans"/>
                <a:cs typeface="DM Sans"/>
                <a:sym typeface="DM Sans"/>
              </a:defRPr>
            </a:pPr>
            <a:r>
              <a:t>[5] Springer (2022). Guiding Principles Co-occurring AOD/MH. Int J Mental Health Addict. doi:10.1007/s11469-022-00926-7.</a:t>
            </a:r>
          </a:p>
          <a:p>
            <a:pPr>
              <a:lnSpc>
                <a:spcPts val="3400"/>
              </a:lnSpc>
              <a:defRPr spc="-37" sz="2400">
                <a:solidFill>
                  <a:srgbClr val="123F2B"/>
                </a:solidFill>
                <a:latin typeface="DM Sans"/>
                <a:ea typeface="DM Sans"/>
                <a:cs typeface="DM Sans"/>
                <a:sym typeface="DM Sans"/>
              </a:defRPr>
            </a:pPr>
            <a:r>
              <a:t>[6] Brady KT et al. (2001). PTSD and SUD comorbidity. Am J Psychiatry 158(8):1184.</a:t>
            </a:r>
          </a:p>
          <a:p>
            <a:pPr>
              <a:lnSpc>
                <a:spcPts val="3400"/>
              </a:lnSpc>
              <a:defRPr spc="-37" sz="2400">
                <a:solidFill>
                  <a:srgbClr val="123F2B"/>
                </a:solidFill>
                <a:latin typeface="DM Sans"/>
                <a:ea typeface="DM Sans"/>
                <a:cs typeface="DM Sans"/>
                <a:sym typeface="DM Sans"/>
              </a:defRPr>
            </a:pPr>
            <a:r>
              <a:t>[7] Belfrage A et al. (2023). PTSD in SUD. SAGE. doi:10.1177/14550725221122222.</a:t>
            </a:r>
          </a:p>
          <a:p>
            <a:pPr>
              <a:lnSpc>
                <a:spcPts val="3400"/>
              </a:lnSpc>
              <a:defRPr spc="-37" sz="2400">
                <a:solidFill>
                  <a:srgbClr val="123F2B"/>
                </a:solidFill>
                <a:latin typeface="DM Sans"/>
                <a:ea typeface="DM Sans"/>
                <a:cs typeface="DM Sans"/>
                <a:sym typeface="DM Sans"/>
              </a:defRPr>
            </a:pPr>
            <a:r>
              <a:t>[8] Springer Nature (2024). Trauma Therapies for PTSD/SUD. Handbook chapter.</a:t>
            </a:r>
          </a:p>
          <a:p>
            <a:pPr>
              <a:lnSpc>
                <a:spcPts val="3400"/>
              </a:lnSpc>
              <a:defRPr spc="-37" sz="2400">
                <a:solidFill>
                  <a:srgbClr val="123F2B"/>
                </a:solidFill>
                <a:latin typeface="DM Sans"/>
                <a:ea typeface="DM Sans"/>
                <a:cs typeface="DM Sans"/>
                <a:sym typeface="DM Sans"/>
              </a:defRPr>
            </a:pPr>
            <a:r>
              <a:t>[9] Mok J et al. (2023). Cannabis as harm reduction in PWUD. Cannabis Cannabinoid Res. doi:10.1089/can.2021.0229.</a:t>
            </a:r>
          </a:p>
          <a:p>
            <a:pPr>
              <a:lnSpc>
                <a:spcPts val="3400"/>
              </a:lnSpc>
              <a:defRPr spc="-37" sz="2400">
                <a:solidFill>
                  <a:srgbClr val="123F2B"/>
                </a:solidFill>
                <a:latin typeface="DM Sans"/>
                <a:ea typeface="DM Sans"/>
                <a:cs typeface="DM Sans"/>
                <a:sym typeface="DM Sans"/>
              </a:defRPr>
            </a:pPr>
            <a:r>
              <a:t>[10] Grunze H et al. (2018). Antidepressants in Bipolar Depression. PMC6269438.</a:t>
            </a:r>
          </a:p>
          <a:p>
            <a:pPr>
              <a:lnSpc>
                <a:spcPts val="3400"/>
              </a:lnSpc>
              <a:defRPr spc="-37" sz="2400">
                <a:solidFill>
                  <a:srgbClr val="123F2B"/>
                </a:solidFill>
                <a:latin typeface="DM Sans"/>
                <a:ea typeface="DM Sans"/>
                <a:cs typeface="DM Sans"/>
                <a:sym typeface="DM Sans"/>
              </a:defRPr>
            </a:pPr>
            <a:r>
              <a:t>[11] Yatham LN et al. (2023). CANMAT/ISBD Guidelines Bipolar 2023. PMC11058959.</a:t>
            </a:r>
          </a:p>
          <a:p>
            <a:pPr>
              <a:lnSpc>
                <a:spcPts val="3400"/>
              </a:lnSpc>
              <a:defRPr spc="-37" sz="2400">
                <a:solidFill>
                  <a:srgbClr val="123F2B"/>
                </a:solidFill>
                <a:latin typeface="DM Sans"/>
                <a:ea typeface="DM Sans"/>
                <a:cs typeface="DM Sans"/>
                <a:sym typeface="DM Sans"/>
              </a:defRPr>
            </a:pPr>
            <a:r>
              <a:t>[12] Oliva V et al. (2025). Switch to mania after antidepressant in bipolar. eClinicalMedicine/Lancet. PMID:40823496.</a:t>
            </a:r>
          </a:p>
        </p:txBody>
      </p:sp>
      <p:sp>
        <p:nvSpPr>
          <p:cNvPr id="300" name="Freeform 5"/>
          <p:cNvSpPr/>
          <p:nvPr/>
        </p:nvSpPr>
        <p:spPr>
          <a:xfrm>
            <a:off x="15930903" y="-2"/>
            <a:ext cx="2357097" cy="10287004"/>
          </a:xfrm>
          <a:prstGeom prst="rect">
            <a:avLst/>
          </a:prstGeom>
          <a:solidFill>
            <a:srgbClr val="123F2B"/>
          </a:solidFill>
          <a:ln w="12700">
            <a:miter lim="400000"/>
          </a:ln>
        </p:spPr>
        <p:txBody>
          <a:bodyPr lIns="45719" rIns="45719"/>
          <a:lstStyle/>
          <a:p>
            <a:pPr/>
          </a:p>
        </p:txBody>
      </p:sp>
    </p:spTree>
  </p:cSld>
  <p:clrMapOvr>
    <a:masterClrMapping/>
  </p:clrMapOvr>
  <p:transition xmlns:p14="http://schemas.microsoft.com/office/powerpoint/2010/main" spd="med" advClick="1"/>
</p:sld>
</file>

<file path=ppt/slides/slide3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AF8F5"/>
        </a:solidFill>
      </p:bgPr>
    </p:bg>
    <p:spTree>
      <p:nvGrpSpPr>
        <p:cNvPr id="1" name=""/>
        <p:cNvGrpSpPr/>
        <p:nvPr/>
      </p:nvGrpSpPr>
      <p:grpSpPr>
        <a:xfrm>
          <a:off x="0" y="0"/>
          <a:ext cx="0" cy="0"/>
          <a:chOff x="0" y="0"/>
          <a:chExt cx="0" cy="0"/>
        </a:xfrm>
      </p:grpSpPr>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123F2B"/>
        </a:solidFill>
      </p:bgPr>
    </p:bg>
    <p:spTree>
      <p:nvGrpSpPr>
        <p:cNvPr id="1" name=""/>
        <p:cNvGrpSpPr/>
        <p:nvPr/>
      </p:nvGrpSpPr>
      <p:grpSpPr>
        <a:xfrm>
          <a:off x="0" y="0"/>
          <a:ext cx="0" cy="0"/>
          <a:chOff x="0" y="0"/>
          <a:chExt cx="0" cy="0"/>
        </a:xfrm>
      </p:grpSpPr>
      <p:sp>
        <p:nvSpPr>
          <p:cNvPr id="113" name="Freeform 3"/>
          <p:cNvSpPr/>
          <p:nvPr/>
        </p:nvSpPr>
        <p:spPr>
          <a:xfrm>
            <a:off x="666750" y="666749"/>
            <a:ext cx="16954501" cy="895350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9" y="0"/>
                </a:moveTo>
                <a:lnTo>
                  <a:pt x="21501" y="0"/>
                </a:lnTo>
                <a:cubicBezTo>
                  <a:pt x="21555" y="0"/>
                  <a:pt x="21600" y="84"/>
                  <a:pt x="21600" y="188"/>
                </a:cubicBezTo>
                <a:lnTo>
                  <a:pt x="21600" y="21412"/>
                </a:lnTo>
                <a:cubicBezTo>
                  <a:pt x="21600" y="21516"/>
                  <a:pt x="21555" y="21600"/>
                  <a:pt x="21501" y="21600"/>
                </a:cubicBezTo>
                <a:lnTo>
                  <a:pt x="99" y="21600"/>
                </a:lnTo>
                <a:cubicBezTo>
                  <a:pt x="45" y="21600"/>
                  <a:pt x="0" y="21516"/>
                  <a:pt x="0" y="21412"/>
                </a:cubicBezTo>
                <a:lnTo>
                  <a:pt x="0" y="188"/>
                </a:lnTo>
                <a:cubicBezTo>
                  <a:pt x="0" y="84"/>
                  <a:pt x="45" y="0"/>
                  <a:pt x="99" y="0"/>
                </a:cubicBezTo>
                <a:close/>
              </a:path>
            </a:pathLst>
          </a:custGeom>
          <a:solidFill>
            <a:srgbClr val="FAF8F5"/>
          </a:solidFill>
          <a:ln w="12700">
            <a:miter lim="400000"/>
          </a:ln>
        </p:spPr>
        <p:txBody>
          <a:bodyPr lIns="45719" rIns="45719"/>
          <a:lstStyle/>
          <a:p>
            <a:pPr/>
          </a:p>
        </p:txBody>
      </p:sp>
      <p:sp>
        <p:nvSpPr>
          <p:cNvPr id="114" name="TextBox 5"/>
          <p:cNvSpPr txBox="1"/>
          <p:nvPr/>
        </p:nvSpPr>
        <p:spPr>
          <a:xfrm>
            <a:off x="4560688" y="4438650"/>
            <a:ext cx="9166624" cy="680074"/>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ctr">
              <a:lnSpc>
                <a:spcPts val="5400"/>
              </a:lnSpc>
              <a:defRPr spc="-67" sz="4500">
                <a:solidFill>
                  <a:srgbClr val="1E3822"/>
                </a:solidFill>
                <a:latin typeface="Georgia Pro Condensed"/>
                <a:ea typeface="Georgia Pro Condensed"/>
                <a:cs typeface="Georgia Pro Condensed"/>
                <a:sym typeface="Georgia Pro Condensed"/>
              </a:defRPr>
            </a:lvl1pPr>
          </a:lstStyle>
          <a:p>
            <a:pPr/>
            <a:r>
              <a:t>Where do you start with this patient?</a:t>
            </a:r>
          </a:p>
        </p:txBody>
      </p:sp>
      <p:sp>
        <p:nvSpPr>
          <p:cNvPr id="115" name="Freeform 6"/>
          <p:cNvSpPr/>
          <p:nvPr/>
        </p:nvSpPr>
        <p:spPr>
          <a:xfrm rot="18482963">
            <a:off x="16099474" y="7952720"/>
            <a:ext cx="2112606" cy="1859093"/>
          </a:xfrm>
          <a:prstGeom prst="rect">
            <a:avLst/>
          </a:prstGeom>
          <a:blipFill>
            <a:blip r:embed="rId3"/>
            <a:stretch>
              <a:fillRect/>
            </a:stretch>
          </a:blipFill>
          <a:ln w="12700">
            <a:miter lim="400000"/>
          </a:ln>
        </p:spPr>
        <p:txBody>
          <a:bodyPr lIns="45719" rIns="45719"/>
          <a:lstStyle/>
          <a:p>
            <a:pP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123F2B"/>
        </a:solidFill>
      </p:bgPr>
    </p:bg>
    <p:spTree>
      <p:nvGrpSpPr>
        <p:cNvPr id="1" name=""/>
        <p:cNvGrpSpPr/>
        <p:nvPr/>
      </p:nvGrpSpPr>
      <p:grpSpPr>
        <a:xfrm>
          <a:off x="0" y="0"/>
          <a:ext cx="0" cy="0"/>
          <a:chOff x="0" y="0"/>
          <a:chExt cx="0" cy="0"/>
        </a:xfrm>
      </p:grpSpPr>
      <p:sp>
        <p:nvSpPr>
          <p:cNvPr id="119" name="Freeform 3"/>
          <p:cNvSpPr/>
          <p:nvPr/>
        </p:nvSpPr>
        <p:spPr>
          <a:xfrm>
            <a:off x="666750" y="666749"/>
            <a:ext cx="16954501" cy="895350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9" y="0"/>
                </a:moveTo>
                <a:lnTo>
                  <a:pt x="21501" y="0"/>
                </a:lnTo>
                <a:cubicBezTo>
                  <a:pt x="21555" y="0"/>
                  <a:pt x="21600" y="84"/>
                  <a:pt x="21600" y="188"/>
                </a:cubicBezTo>
                <a:lnTo>
                  <a:pt x="21600" y="21412"/>
                </a:lnTo>
                <a:cubicBezTo>
                  <a:pt x="21600" y="21516"/>
                  <a:pt x="21555" y="21600"/>
                  <a:pt x="21501" y="21600"/>
                </a:cubicBezTo>
                <a:lnTo>
                  <a:pt x="99" y="21600"/>
                </a:lnTo>
                <a:cubicBezTo>
                  <a:pt x="45" y="21600"/>
                  <a:pt x="0" y="21516"/>
                  <a:pt x="0" y="21412"/>
                </a:cubicBezTo>
                <a:lnTo>
                  <a:pt x="0" y="188"/>
                </a:lnTo>
                <a:cubicBezTo>
                  <a:pt x="0" y="84"/>
                  <a:pt x="45" y="0"/>
                  <a:pt x="99" y="0"/>
                </a:cubicBezTo>
                <a:close/>
              </a:path>
            </a:pathLst>
          </a:custGeom>
          <a:solidFill>
            <a:srgbClr val="FAF8F5"/>
          </a:solidFill>
          <a:ln w="12700">
            <a:miter lim="400000"/>
          </a:ln>
        </p:spPr>
        <p:txBody>
          <a:bodyPr lIns="45719" rIns="45719"/>
          <a:lstStyle/>
          <a:p>
            <a:pPr/>
          </a:p>
        </p:txBody>
      </p:sp>
      <p:sp>
        <p:nvSpPr>
          <p:cNvPr id="120" name="TextBox 5"/>
          <p:cNvSpPr txBox="1"/>
          <p:nvPr/>
        </p:nvSpPr>
        <p:spPr>
          <a:xfrm>
            <a:off x="3802472" y="4438650"/>
            <a:ext cx="10683057" cy="680074"/>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ctr">
              <a:lnSpc>
                <a:spcPts val="5400"/>
              </a:lnSpc>
              <a:defRPr spc="-67" sz="4500">
                <a:solidFill>
                  <a:srgbClr val="1E3822"/>
                </a:solidFill>
                <a:latin typeface="Georgia Pro Condensed"/>
                <a:ea typeface="Georgia Pro Condensed"/>
                <a:cs typeface="Georgia Pro Condensed"/>
                <a:sym typeface="Georgia Pro Condensed"/>
              </a:defRPr>
            </a:lvl1pPr>
          </a:lstStyle>
          <a:p>
            <a:pPr/>
            <a:r>
              <a:t>Spontaneity without structure is just stress.</a:t>
            </a:r>
          </a:p>
        </p:txBody>
      </p:sp>
      <p:sp>
        <p:nvSpPr>
          <p:cNvPr id="121" name="Freeform 6"/>
          <p:cNvSpPr/>
          <p:nvPr/>
        </p:nvSpPr>
        <p:spPr>
          <a:xfrm rot="18482963">
            <a:off x="16099474" y="7952720"/>
            <a:ext cx="2112606" cy="1859093"/>
          </a:xfrm>
          <a:prstGeom prst="rect">
            <a:avLst/>
          </a:prstGeom>
          <a:blipFill>
            <a:blip r:embed="rId3"/>
            <a:stretch>
              <a:fillRect/>
            </a:stretch>
          </a:blipFill>
          <a:ln w="12700">
            <a:miter lim="400000"/>
          </a:ln>
        </p:spPr>
        <p:txBody>
          <a:bodyPr lIns="45719" rIns="45719"/>
          <a:lstStyle/>
          <a:p>
            <a:pP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013220"/>
        </a:solidFill>
      </p:bgPr>
    </p:bg>
    <p:spTree>
      <p:nvGrpSpPr>
        <p:cNvPr id="1" name=""/>
        <p:cNvGrpSpPr/>
        <p:nvPr/>
      </p:nvGrpSpPr>
      <p:grpSpPr>
        <a:xfrm>
          <a:off x="0" y="0"/>
          <a:ext cx="0" cy="0"/>
          <a:chOff x="0" y="0"/>
          <a:chExt cx="0" cy="0"/>
        </a:xfrm>
      </p:grpSpPr>
      <p:sp>
        <p:nvSpPr>
          <p:cNvPr id="125" name="TextBox 2"/>
          <p:cNvSpPr txBox="1"/>
          <p:nvPr/>
        </p:nvSpPr>
        <p:spPr>
          <a:xfrm>
            <a:off x="666750" y="1133475"/>
            <a:ext cx="14334605" cy="70636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ts val="5400"/>
              </a:lnSpc>
              <a:defRPr spc="-164" sz="5400">
                <a:solidFill>
                  <a:srgbClr val="D6CBBF"/>
                </a:solidFill>
                <a:latin typeface="Georgia Pro Condensed"/>
                <a:ea typeface="Georgia Pro Condensed"/>
                <a:cs typeface="Georgia Pro Condensed"/>
                <a:sym typeface="Georgia Pro Condensed"/>
              </a:defRPr>
            </a:lvl1pPr>
          </a:lstStyle>
          <a:p>
            <a:pPr/>
            <a:r>
              <a:t>Mental Health &amp; Addiction Treatment Principles </a:t>
            </a:r>
          </a:p>
        </p:txBody>
      </p:sp>
      <p:grpSp>
        <p:nvGrpSpPr>
          <p:cNvPr id="129" name="Group 3"/>
          <p:cNvGrpSpPr/>
          <p:nvPr/>
        </p:nvGrpSpPr>
        <p:grpSpPr>
          <a:xfrm>
            <a:off x="14744699" y="7829549"/>
            <a:ext cx="4846644" cy="1791956"/>
            <a:chOff x="0" y="0"/>
            <a:chExt cx="4846643" cy="1791954"/>
          </a:xfrm>
        </p:grpSpPr>
        <p:sp>
          <p:nvSpPr>
            <p:cNvPr id="126" name="Freeform 4"/>
            <p:cNvSpPr/>
            <p:nvPr/>
          </p:nvSpPr>
          <p:spPr>
            <a:xfrm>
              <a:off x="-1" y="-1"/>
              <a:ext cx="1791956" cy="1791956"/>
            </a:xfrm>
            <a:prstGeom prst="rect">
              <a:avLst/>
            </a:prstGeom>
            <a:blipFill rotWithShape="1">
              <a:blip r:embed="rId3"/>
              <a:srcRect l="0" t="0" r="0" b="0"/>
              <a:stretch>
                <a:fillRect/>
              </a:stretch>
            </a:blipFill>
            <a:ln w="12700" cap="flat">
              <a:noFill/>
              <a:miter lim="400000"/>
            </a:ln>
            <a:effectLst/>
          </p:spPr>
          <p:txBody>
            <a:bodyPr wrap="square" lIns="45719" tIns="45719" rIns="45719" bIns="45719" numCol="1" anchor="t">
              <a:noAutofit/>
            </a:bodyPr>
            <a:lstStyle/>
            <a:p>
              <a:pPr/>
            </a:p>
          </p:txBody>
        </p:sp>
        <p:sp>
          <p:nvSpPr>
            <p:cNvPr id="127" name="Freeform 5"/>
            <p:cNvSpPr/>
            <p:nvPr/>
          </p:nvSpPr>
          <p:spPr>
            <a:xfrm>
              <a:off x="1527344" y="-1"/>
              <a:ext cx="1791956" cy="1791956"/>
            </a:xfrm>
            <a:prstGeom prst="rect">
              <a:avLst/>
            </a:prstGeom>
            <a:blipFill rotWithShape="1">
              <a:blip r:embed="rId3"/>
              <a:srcRect l="0" t="0" r="0" b="0"/>
              <a:stretch>
                <a:fillRect/>
              </a:stretch>
            </a:blipFill>
            <a:ln w="12700" cap="flat">
              <a:noFill/>
              <a:miter lim="400000"/>
            </a:ln>
            <a:effectLst/>
          </p:spPr>
          <p:txBody>
            <a:bodyPr wrap="square" lIns="45719" tIns="45719" rIns="45719" bIns="45719" numCol="1" anchor="t">
              <a:noAutofit/>
            </a:bodyPr>
            <a:lstStyle/>
            <a:p>
              <a:pPr/>
            </a:p>
          </p:txBody>
        </p:sp>
        <p:sp>
          <p:nvSpPr>
            <p:cNvPr id="128" name="Freeform 6"/>
            <p:cNvSpPr/>
            <p:nvPr/>
          </p:nvSpPr>
          <p:spPr>
            <a:xfrm>
              <a:off x="3054687" y="-1"/>
              <a:ext cx="1791956" cy="1791956"/>
            </a:xfrm>
            <a:prstGeom prst="rect">
              <a:avLst/>
            </a:prstGeom>
            <a:blipFill rotWithShape="1">
              <a:blip r:embed="rId3"/>
              <a:srcRect l="0" t="0" r="0" b="0"/>
              <a:stretch>
                <a:fillRect/>
              </a:stretch>
            </a:blipFill>
            <a:ln w="12700" cap="flat">
              <a:noFill/>
              <a:miter lim="400000"/>
            </a:ln>
            <a:effectLst/>
          </p:spPr>
          <p:txBody>
            <a:bodyPr wrap="square" lIns="45719" tIns="45719" rIns="45719" bIns="45719" numCol="1" anchor="t">
              <a:noAutofit/>
            </a:bodyPr>
            <a:lstStyle/>
            <a:p>
              <a:pPr/>
            </a:p>
          </p:txBody>
        </p:sp>
      </p:grpSp>
      <p:sp>
        <p:nvSpPr>
          <p:cNvPr id="130" name="TextBox 7"/>
          <p:cNvSpPr txBox="1"/>
          <p:nvPr/>
        </p:nvSpPr>
        <p:spPr>
          <a:xfrm>
            <a:off x="666750" y="3440112"/>
            <a:ext cx="14709935" cy="4135362"/>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5400"/>
              </a:lnSpc>
              <a:defRPr spc="-164" sz="5400">
                <a:solidFill>
                  <a:srgbClr val="D6CBBF"/>
                </a:solidFill>
                <a:latin typeface="Georgia Pro Condensed"/>
                <a:ea typeface="Georgia Pro Condensed"/>
                <a:cs typeface="Georgia Pro Condensed"/>
                <a:sym typeface="Georgia Pro Condensed"/>
              </a:defRPr>
            </a:pPr>
            <a:r>
              <a:t>A. Harm reduction</a:t>
            </a:r>
          </a:p>
          <a:p>
            <a:pPr>
              <a:lnSpc>
                <a:spcPts val="5400"/>
              </a:lnSpc>
            </a:pPr>
          </a:p>
          <a:p>
            <a:pPr>
              <a:lnSpc>
                <a:spcPts val="5400"/>
              </a:lnSpc>
              <a:defRPr spc="-164" sz="5400">
                <a:solidFill>
                  <a:srgbClr val="D6CBBF"/>
                </a:solidFill>
                <a:latin typeface="Georgia Pro Condensed"/>
                <a:ea typeface="Georgia Pro Condensed"/>
                <a:cs typeface="Georgia Pro Condensed"/>
                <a:sym typeface="Georgia Pro Condensed"/>
              </a:defRPr>
            </a:pPr>
            <a:r>
              <a:t>B. Trauma-informed care</a:t>
            </a:r>
          </a:p>
          <a:p>
            <a:pPr>
              <a:lnSpc>
                <a:spcPts val="5400"/>
              </a:lnSpc>
            </a:pPr>
          </a:p>
          <a:p>
            <a:pPr>
              <a:lnSpc>
                <a:spcPts val="5400"/>
              </a:lnSpc>
              <a:defRPr spc="-164" sz="5400">
                <a:solidFill>
                  <a:srgbClr val="D6CBBF"/>
                </a:solidFill>
                <a:latin typeface="Georgia Pro Condensed"/>
                <a:ea typeface="Georgia Pro Condensed"/>
                <a:cs typeface="Georgia Pro Condensed"/>
                <a:sym typeface="Georgia Pro Condensed"/>
              </a:defRPr>
            </a:pPr>
            <a:r>
              <a:t>C. Integrative psychopharmacology through these lenses</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AF8F5"/>
        </a:solidFill>
      </p:bgPr>
    </p:bg>
    <p:spTree>
      <p:nvGrpSpPr>
        <p:cNvPr id="1" name=""/>
        <p:cNvGrpSpPr/>
        <p:nvPr/>
      </p:nvGrpSpPr>
      <p:grpSpPr>
        <a:xfrm>
          <a:off x="0" y="0"/>
          <a:ext cx="0" cy="0"/>
          <a:chOff x="0" y="0"/>
          <a:chExt cx="0" cy="0"/>
        </a:xfrm>
      </p:grpSpPr>
      <p:sp>
        <p:nvSpPr>
          <p:cNvPr id="134" name="TextBox 2"/>
          <p:cNvSpPr txBox="1"/>
          <p:nvPr/>
        </p:nvSpPr>
        <p:spPr>
          <a:xfrm>
            <a:off x="666750" y="771525"/>
            <a:ext cx="6886575" cy="207796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5400"/>
              </a:lnSpc>
              <a:defRPr b="1" spc="-164" sz="5400">
                <a:solidFill>
                  <a:srgbClr val="013220"/>
                </a:solidFill>
                <a:latin typeface="Georgia Pro Condensed Bold"/>
                <a:ea typeface="Georgia Pro Condensed Bold"/>
                <a:cs typeface="Georgia Pro Condensed Bold"/>
                <a:sym typeface="Georgia Pro Condensed Bold"/>
              </a:defRPr>
            </a:pPr>
            <a:r>
              <a:t>A. Harm Reduction:</a:t>
            </a:r>
            <a:r>
              <a:rPr b="0">
                <a:latin typeface="Georgia Pro Condensed"/>
                <a:ea typeface="Georgia Pro Condensed"/>
                <a:cs typeface="Georgia Pro Condensed"/>
                <a:sym typeface="Georgia Pro Condensed"/>
              </a:rPr>
              <a:t> </a:t>
            </a:r>
            <a:endParaRPr b="0">
              <a:latin typeface="Georgia Pro Condensed"/>
              <a:ea typeface="Georgia Pro Condensed"/>
              <a:cs typeface="Georgia Pro Condensed"/>
              <a:sym typeface="Georgia Pro Condensed"/>
            </a:endParaRPr>
          </a:p>
          <a:p>
            <a:pPr>
              <a:lnSpc>
                <a:spcPts val="5400"/>
              </a:lnSpc>
            </a:pPr>
            <a:endParaRPr>
              <a:latin typeface="Georgia Pro Condensed"/>
              <a:ea typeface="Georgia Pro Condensed"/>
              <a:cs typeface="Georgia Pro Condensed"/>
              <a:sym typeface="Georgia Pro Condensed"/>
            </a:endParaRPr>
          </a:p>
          <a:p>
            <a:pPr>
              <a:lnSpc>
                <a:spcPts val="5400"/>
              </a:lnSpc>
              <a:defRPr spc="-164" sz="5400">
                <a:solidFill>
                  <a:srgbClr val="013220"/>
                </a:solidFill>
                <a:latin typeface="Georgia Pro Condensed"/>
                <a:ea typeface="Georgia Pro Condensed"/>
                <a:cs typeface="Georgia Pro Condensed"/>
                <a:sym typeface="Georgia Pro Condensed"/>
              </a:defRPr>
            </a:pPr>
            <a:r>
              <a:t>What It Actually Means</a:t>
            </a:r>
          </a:p>
        </p:txBody>
      </p:sp>
      <p:grpSp>
        <p:nvGrpSpPr>
          <p:cNvPr id="137" name="Group 3"/>
          <p:cNvGrpSpPr/>
          <p:nvPr/>
        </p:nvGrpSpPr>
        <p:grpSpPr>
          <a:xfrm>
            <a:off x="9296399" y="1242218"/>
            <a:ext cx="7307779" cy="2443540"/>
            <a:chOff x="0" y="0"/>
            <a:chExt cx="7307777" cy="2443538"/>
          </a:xfrm>
        </p:grpSpPr>
        <p:sp>
          <p:nvSpPr>
            <p:cNvPr id="135" name="TextBox 4"/>
            <p:cNvSpPr txBox="1"/>
            <p:nvPr/>
          </p:nvSpPr>
          <p:spPr>
            <a:xfrm>
              <a:off x="0" y="553402"/>
              <a:ext cx="7307778" cy="1890137"/>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p>
              <a:pPr lvl="1" marL="474979" indent="-237490">
                <a:lnSpc>
                  <a:spcPts val="3000"/>
                </a:lnSpc>
                <a:buSzPct val="100000"/>
                <a:buFont typeface="Arial"/>
                <a:buChar char="•"/>
                <a:defRPr sz="2100">
                  <a:solidFill>
                    <a:srgbClr val="013220"/>
                  </a:solidFill>
                  <a:latin typeface="DM Sans"/>
                  <a:ea typeface="DM Sans"/>
                  <a:cs typeface="DM Sans"/>
                  <a:sym typeface="DM Sans"/>
                </a:defRPr>
              </a:pPr>
              <a:r>
                <a:t>Harm reduction began in addiction medicine as a pragmatic response to overdose and disease transmission</a:t>
              </a:r>
            </a:p>
            <a:p>
              <a:pPr lvl="1" marL="474979" indent="-237490">
                <a:lnSpc>
                  <a:spcPts val="3000"/>
                </a:lnSpc>
                <a:buSzPct val="100000"/>
                <a:buFont typeface="Arial"/>
                <a:buChar char="•"/>
                <a:defRPr sz="2100">
                  <a:solidFill>
                    <a:srgbClr val="013220"/>
                  </a:solidFill>
                  <a:latin typeface="DM Sans"/>
                  <a:ea typeface="DM Sans"/>
                  <a:cs typeface="DM Sans"/>
                  <a:sym typeface="DM Sans"/>
                </a:defRPr>
              </a:pPr>
              <a:r>
                <a:t>People know it as needle exchanges, safe supply, naloxone distribution, etc.</a:t>
              </a:r>
            </a:p>
          </p:txBody>
        </p:sp>
        <p:sp>
          <p:nvSpPr>
            <p:cNvPr id="136" name="TextBox 5"/>
            <p:cNvSpPr txBox="1"/>
            <p:nvPr/>
          </p:nvSpPr>
          <p:spPr>
            <a:xfrm>
              <a:off x="0" y="0"/>
              <a:ext cx="6886576" cy="44170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3600"/>
                </a:lnSpc>
                <a:defRPr b="1" spc="-78" sz="2600">
                  <a:solidFill>
                    <a:srgbClr val="013220"/>
                  </a:solidFill>
                  <a:latin typeface="Georgia Pro Condensed Bold"/>
                  <a:ea typeface="Georgia Pro Condensed Bold"/>
                  <a:cs typeface="Georgia Pro Condensed Bold"/>
                  <a:sym typeface="Georgia Pro Condensed Bold"/>
                </a:defRPr>
              </a:lvl1pPr>
            </a:lstStyle>
            <a:p>
              <a:pPr/>
              <a:r>
                <a:t>Origins</a:t>
              </a:r>
            </a:p>
          </p:txBody>
        </p:sp>
      </p:grpSp>
      <p:grpSp>
        <p:nvGrpSpPr>
          <p:cNvPr id="140" name="Group 6"/>
          <p:cNvGrpSpPr/>
          <p:nvPr/>
        </p:nvGrpSpPr>
        <p:grpSpPr>
          <a:xfrm>
            <a:off x="9296400" y="4022173"/>
            <a:ext cx="7962900" cy="2599432"/>
            <a:chOff x="0" y="0"/>
            <a:chExt cx="7962900" cy="2599431"/>
          </a:xfrm>
        </p:grpSpPr>
        <p:sp>
          <p:nvSpPr>
            <p:cNvPr id="138" name="TextBox 7"/>
            <p:cNvSpPr txBox="1"/>
            <p:nvPr/>
          </p:nvSpPr>
          <p:spPr>
            <a:xfrm>
              <a:off x="0" y="709295"/>
              <a:ext cx="7962900" cy="1890137"/>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p>
              <a:pPr lvl="1" marL="474979" indent="-237490">
                <a:lnSpc>
                  <a:spcPts val="3000"/>
                </a:lnSpc>
                <a:buSzPct val="100000"/>
                <a:buFont typeface="Arial"/>
                <a:buChar char="•"/>
                <a:defRPr sz="2100">
                  <a:solidFill>
                    <a:srgbClr val="013220"/>
                  </a:solidFill>
                  <a:latin typeface="DM Sans"/>
                  <a:ea typeface="DM Sans"/>
                  <a:cs typeface="DM Sans"/>
                  <a:sym typeface="DM Sans"/>
                </a:defRPr>
              </a:pPr>
              <a:r>
                <a:t>Minimizing risk and maximizing function in the context of a patient's actual life, not an idealized one</a:t>
              </a:r>
            </a:p>
            <a:p>
              <a:pPr lvl="1" marL="474979" indent="-237490">
                <a:lnSpc>
                  <a:spcPts val="3000"/>
                </a:lnSpc>
                <a:buSzPct val="100000"/>
                <a:buFont typeface="Arial"/>
                <a:buChar char="•"/>
                <a:defRPr i="1" sz="2100">
                  <a:solidFill>
                    <a:srgbClr val="013220"/>
                  </a:solidFill>
                  <a:latin typeface="DM Sans Italics"/>
                  <a:ea typeface="DM Sans Italics"/>
                  <a:cs typeface="DM Sans Italics"/>
                  <a:sym typeface="DM Sans Italics"/>
                </a:defRPr>
              </a:pPr>
              <a:r>
                <a:t>Aka “meet the patient where they’re at”</a:t>
              </a:r>
            </a:p>
            <a:p>
              <a:pPr lvl="1" marL="474979" indent="-237490">
                <a:lnSpc>
                  <a:spcPts val="3000"/>
                </a:lnSpc>
                <a:buSzPct val="100000"/>
                <a:buFont typeface="Arial"/>
                <a:buChar char="•"/>
                <a:defRPr sz="2100">
                  <a:solidFill>
                    <a:srgbClr val="013220"/>
                  </a:solidFill>
                  <a:latin typeface="DM Sans"/>
                  <a:ea typeface="DM Sans"/>
                  <a:cs typeface="DM Sans"/>
                  <a:sym typeface="DM Sans"/>
                </a:defRPr>
              </a:pPr>
              <a:r>
                <a:t>Trauma &amp; addiction often take this outside of our comfort zones as clinicians</a:t>
              </a:r>
            </a:p>
          </p:txBody>
        </p:sp>
        <p:sp>
          <p:nvSpPr>
            <p:cNvPr id="139" name="TextBox 8"/>
            <p:cNvSpPr txBox="1"/>
            <p:nvPr/>
          </p:nvSpPr>
          <p:spPr>
            <a:xfrm>
              <a:off x="0" y="0"/>
              <a:ext cx="6886576" cy="44170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3600"/>
                </a:lnSpc>
                <a:defRPr b="1" spc="-78" sz="2600">
                  <a:solidFill>
                    <a:srgbClr val="013220"/>
                  </a:solidFill>
                  <a:latin typeface="Georgia Pro Condensed Bold"/>
                  <a:ea typeface="Georgia Pro Condensed Bold"/>
                  <a:cs typeface="Georgia Pro Condensed Bold"/>
                  <a:sym typeface="Georgia Pro Condensed Bold"/>
                </a:defRPr>
              </a:lvl1pPr>
            </a:lstStyle>
            <a:p>
              <a:pPr/>
              <a:r>
                <a:t>The broader definition</a:t>
              </a:r>
            </a:p>
          </p:txBody>
        </p:sp>
      </p:grpSp>
      <p:grpSp>
        <p:nvGrpSpPr>
          <p:cNvPr id="143" name="Group 9"/>
          <p:cNvGrpSpPr/>
          <p:nvPr/>
        </p:nvGrpSpPr>
        <p:grpSpPr>
          <a:xfrm>
            <a:off x="9296400" y="7206978"/>
            <a:ext cx="6886575" cy="2153921"/>
            <a:chOff x="0" y="0"/>
            <a:chExt cx="6886575" cy="2153919"/>
          </a:xfrm>
        </p:grpSpPr>
        <p:sp>
          <p:nvSpPr>
            <p:cNvPr id="141" name="TextBox 10"/>
            <p:cNvSpPr txBox="1"/>
            <p:nvPr/>
          </p:nvSpPr>
          <p:spPr>
            <a:xfrm>
              <a:off x="0" y="648969"/>
              <a:ext cx="6886575" cy="150495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p>
              <a:pPr lvl="1" marL="474979" indent="-237490">
                <a:lnSpc>
                  <a:spcPts val="3000"/>
                </a:lnSpc>
                <a:buSzPct val="100000"/>
                <a:buFont typeface="Arial"/>
                <a:buChar char="•"/>
                <a:defRPr sz="2100">
                  <a:solidFill>
                    <a:srgbClr val="013220"/>
                  </a:solidFill>
                  <a:latin typeface="DM Sans"/>
                  <a:ea typeface="DM Sans"/>
                  <a:cs typeface="DM Sans"/>
                  <a:sym typeface="DM Sans"/>
                </a:defRPr>
              </a:pPr>
              <a:r>
                <a:t>Abstinence is one possible outcome, but it is not the only valid one and should not be used as a sole metric of success</a:t>
              </a:r>
            </a:p>
          </p:txBody>
        </p:sp>
        <p:sp>
          <p:nvSpPr>
            <p:cNvPr id="142" name="TextBox 11"/>
            <p:cNvSpPr txBox="1"/>
            <p:nvPr/>
          </p:nvSpPr>
          <p:spPr>
            <a:xfrm>
              <a:off x="0" y="0"/>
              <a:ext cx="6886575" cy="44170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nSpc>
                  <a:spcPts val="3600"/>
                </a:lnSpc>
                <a:defRPr b="1" spc="-78" sz="2600">
                  <a:solidFill>
                    <a:srgbClr val="013220"/>
                  </a:solidFill>
                  <a:latin typeface="Georgia Pro Condensed Bold"/>
                  <a:ea typeface="Georgia Pro Condensed Bold"/>
                  <a:cs typeface="Georgia Pro Condensed Bold"/>
                  <a:sym typeface="Georgia Pro Condensed Bold"/>
                </a:defRPr>
              </a:lvl1pPr>
            </a:lstStyle>
            <a:p>
              <a:pPr/>
              <a:r>
                <a:t>Key philosophical shift</a:t>
              </a:r>
            </a:p>
          </p:txBody>
        </p:sp>
      </p:grpSp>
      <p:grpSp>
        <p:nvGrpSpPr>
          <p:cNvPr id="147" name="Group 12"/>
          <p:cNvGrpSpPr/>
          <p:nvPr/>
        </p:nvGrpSpPr>
        <p:grpSpPr>
          <a:xfrm>
            <a:off x="-1303344" y="7829549"/>
            <a:ext cx="4846644" cy="1791956"/>
            <a:chOff x="0" y="0"/>
            <a:chExt cx="4846643" cy="1791954"/>
          </a:xfrm>
        </p:grpSpPr>
        <p:sp>
          <p:nvSpPr>
            <p:cNvPr id="144" name="Freeform 13"/>
            <p:cNvSpPr/>
            <p:nvPr/>
          </p:nvSpPr>
          <p:spPr>
            <a:xfrm>
              <a:off x="-1" y="-1"/>
              <a:ext cx="1791956" cy="1791956"/>
            </a:xfrm>
            <a:prstGeom prst="rect">
              <a:avLst/>
            </a:prstGeom>
            <a:blipFill rotWithShape="1">
              <a:blip r:embed="rId2"/>
              <a:srcRect l="0" t="0" r="0" b="0"/>
              <a:stretch>
                <a:fillRect/>
              </a:stretch>
            </a:blipFill>
            <a:ln w="12700" cap="flat">
              <a:noFill/>
              <a:miter lim="400000"/>
            </a:ln>
            <a:effectLst/>
          </p:spPr>
          <p:txBody>
            <a:bodyPr wrap="square" lIns="45719" tIns="45719" rIns="45719" bIns="45719" numCol="1" anchor="t">
              <a:noAutofit/>
            </a:bodyPr>
            <a:lstStyle/>
            <a:p>
              <a:pPr/>
            </a:p>
          </p:txBody>
        </p:sp>
        <p:sp>
          <p:nvSpPr>
            <p:cNvPr id="145" name="Freeform 14"/>
            <p:cNvSpPr/>
            <p:nvPr/>
          </p:nvSpPr>
          <p:spPr>
            <a:xfrm>
              <a:off x="1527344" y="-1"/>
              <a:ext cx="1791956" cy="1791956"/>
            </a:xfrm>
            <a:prstGeom prst="rect">
              <a:avLst/>
            </a:prstGeom>
            <a:blipFill rotWithShape="1">
              <a:blip r:embed="rId2"/>
              <a:srcRect l="0" t="0" r="0" b="0"/>
              <a:stretch>
                <a:fillRect/>
              </a:stretch>
            </a:blipFill>
            <a:ln w="12700" cap="flat">
              <a:noFill/>
              <a:miter lim="400000"/>
            </a:ln>
            <a:effectLst/>
          </p:spPr>
          <p:txBody>
            <a:bodyPr wrap="square" lIns="45719" tIns="45719" rIns="45719" bIns="45719" numCol="1" anchor="t">
              <a:noAutofit/>
            </a:bodyPr>
            <a:lstStyle/>
            <a:p>
              <a:pPr/>
            </a:p>
          </p:txBody>
        </p:sp>
        <p:sp>
          <p:nvSpPr>
            <p:cNvPr id="146" name="Freeform 15"/>
            <p:cNvSpPr/>
            <p:nvPr/>
          </p:nvSpPr>
          <p:spPr>
            <a:xfrm>
              <a:off x="3054687" y="-1"/>
              <a:ext cx="1791956" cy="1791956"/>
            </a:xfrm>
            <a:prstGeom prst="rect">
              <a:avLst/>
            </a:prstGeom>
            <a:blipFill rotWithShape="1">
              <a:blip r:embed="rId2"/>
              <a:srcRect l="0" t="0" r="0" b="0"/>
              <a:stretch>
                <a:fillRect/>
              </a:stretch>
            </a:blipFill>
            <a:ln w="12700" cap="flat">
              <a:noFill/>
              <a:miter lim="400000"/>
            </a:ln>
            <a:effectLst/>
          </p:spPr>
          <p:txBody>
            <a:bodyPr wrap="square" lIns="45719" tIns="45719" rIns="45719" bIns="45719" numCol="1" anchor="t">
              <a:noAutofit/>
            </a:bodyPr>
            <a:lstStyle/>
            <a:p>
              <a:pPr/>
            </a:p>
          </p:txBody>
        </p:sp>
      </p:gr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AF8F5"/>
        </a:solidFill>
      </p:bgPr>
    </p:bg>
    <p:spTree>
      <p:nvGrpSpPr>
        <p:cNvPr id="1" name=""/>
        <p:cNvGrpSpPr/>
        <p:nvPr/>
      </p:nvGrpSpPr>
      <p:grpSpPr>
        <a:xfrm>
          <a:off x="0" y="0"/>
          <a:ext cx="0" cy="0"/>
          <a:chOff x="0" y="0"/>
          <a:chExt cx="0" cy="0"/>
        </a:xfrm>
      </p:grpSpPr>
      <p:sp>
        <p:nvSpPr>
          <p:cNvPr id="149" name="TextBox 2"/>
          <p:cNvSpPr txBox="1"/>
          <p:nvPr/>
        </p:nvSpPr>
        <p:spPr>
          <a:xfrm>
            <a:off x="666749" y="771525"/>
            <a:ext cx="14728033" cy="139216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5400"/>
              </a:lnSpc>
              <a:defRPr spc="-164" sz="5400">
                <a:solidFill>
                  <a:srgbClr val="013220"/>
                </a:solidFill>
                <a:latin typeface="Georgia Pro Condensed"/>
                <a:ea typeface="Georgia Pro Condensed"/>
                <a:cs typeface="Georgia Pro Condensed"/>
                <a:sym typeface="Georgia Pro Condensed"/>
              </a:defRPr>
            </a:pPr>
            <a:r>
              <a:t>Does Harm Reduction Work? </a:t>
            </a:r>
          </a:p>
          <a:p>
            <a:pPr>
              <a:lnSpc>
                <a:spcPts val="5400"/>
              </a:lnSpc>
              <a:defRPr spc="-164" sz="5400">
                <a:solidFill>
                  <a:srgbClr val="013220"/>
                </a:solidFill>
                <a:latin typeface="Georgia Pro Condensed"/>
                <a:ea typeface="Georgia Pro Condensed"/>
                <a:cs typeface="Georgia Pro Condensed"/>
                <a:sym typeface="Georgia Pro Condensed"/>
              </a:defRPr>
            </a:pPr>
            <a:r>
              <a:t>What the Evidence Shows</a:t>
            </a:r>
          </a:p>
        </p:txBody>
      </p:sp>
      <p:sp>
        <p:nvSpPr>
          <p:cNvPr id="150" name="TextBox 3"/>
          <p:cNvSpPr txBox="1"/>
          <p:nvPr/>
        </p:nvSpPr>
        <p:spPr>
          <a:xfrm>
            <a:off x="666749" y="2515472"/>
            <a:ext cx="15663396" cy="5187562"/>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1" marL="647696" indent="-323847">
              <a:lnSpc>
                <a:spcPts val="4100"/>
              </a:lnSpc>
              <a:buSzPct val="100000"/>
              <a:buFont typeface="Arial"/>
              <a:buChar char="•"/>
              <a:defRPr sz="2900">
                <a:solidFill>
                  <a:srgbClr val="013220"/>
                </a:solidFill>
                <a:latin typeface="DM Sans"/>
                <a:ea typeface="DM Sans"/>
                <a:cs typeface="DM Sans"/>
                <a:sym typeface="DM Sans"/>
              </a:defRPr>
            </a:pPr>
            <a:r>
              <a:t>Most evidence points to harm-reduction being a superior (safer, more effective) approach than abstinence-only models</a:t>
            </a:r>
          </a:p>
          <a:p>
            <a:pPr lvl="2" marL="1295393" indent="-431798">
              <a:lnSpc>
                <a:spcPts val="4100"/>
              </a:lnSpc>
              <a:buSzPct val="100000"/>
              <a:buFont typeface="Arial"/>
              <a:buChar char="⚬"/>
              <a:defRPr sz="2900">
                <a:solidFill>
                  <a:srgbClr val="013220"/>
                </a:solidFill>
                <a:latin typeface="DM Sans"/>
                <a:ea typeface="DM Sans"/>
                <a:cs typeface="DM Sans"/>
                <a:sym typeface="DM Sans"/>
              </a:defRPr>
            </a:pPr>
            <a:r>
              <a:t>4 of 5 studies in a SUD treatment meta-analysis favored harm reduction over abstinence-only models [1] </a:t>
            </a:r>
          </a:p>
          <a:p>
            <a:pPr lvl="2" marL="1295393" indent="-431798">
              <a:lnSpc>
                <a:spcPts val="4100"/>
              </a:lnSpc>
              <a:buSzPct val="100000"/>
              <a:buFont typeface="Arial"/>
              <a:buChar char="⚬"/>
              <a:defRPr sz="2900">
                <a:solidFill>
                  <a:srgbClr val="013220"/>
                </a:solidFill>
                <a:latin typeface="DM Sans"/>
                <a:ea typeface="DM Sans"/>
                <a:cs typeface="DM Sans"/>
                <a:sym typeface="DM Sans"/>
              </a:defRPr>
            </a:pPr>
            <a:r>
              <a:t>O'Leary et al. 2024: "Analysis of harm reduction versus abstinence suggests these different approaches make little real difference to the outcomes achieved in comparison to treatment as usual." [3]</a:t>
            </a:r>
          </a:p>
          <a:p>
            <a:pPr lvl="1" marL="647696" indent="-323847">
              <a:lnSpc>
                <a:spcPts val="4100"/>
              </a:lnSpc>
              <a:buSzPct val="100000"/>
              <a:buFont typeface="Arial"/>
              <a:buChar char="•"/>
              <a:defRPr sz="2900">
                <a:solidFill>
                  <a:srgbClr val="013220"/>
                </a:solidFill>
                <a:latin typeface="DM Sans"/>
                <a:ea typeface="DM Sans"/>
                <a:cs typeface="DM Sans"/>
                <a:sym typeface="DM Sans"/>
              </a:defRPr>
            </a:pPr>
            <a:r>
              <a:t>Even the most cautious evidence does not support abstinence-only as the gold standard</a:t>
            </a:r>
          </a:p>
          <a:p>
            <a:pPr lvl="1" marL="647696" indent="-323847">
              <a:lnSpc>
                <a:spcPts val="4100"/>
              </a:lnSpc>
              <a:buSzPct val="100000"/>
              <a:buFont typeface="Arial"/>
              <a:buChar char="•"/>
              <a:defRPr sz="2900">
                <a:solidFill>
                  <a:srgbClr val="013220"/>
                </a:solidFill>
                <a:latin typeface="DM Sans"/>
                <a:ea typeface="DM Sans"/>
                <a:cs typeface="DM Sans"/>
                <a:sym typeface="DM Sans"/>
              </a:defRPr>
            </a:pPr>
            <a:r>
              <a:t>Low-risk use is comparable to abstinence in normalization of psychosocial functioning [2] </a:t>
            </a:r>
          </a:p>
          <a:p>
            <a:pPr lvl="2" marL="1295393" indent="-431798">
              <a:lnSpc>
                <a:spcPts val="4100"/>
              </a:lnSpc>
              <a:buSzPct val="100000"/>
              <a:buFont typeface="Arial"/>
              <a:buChar char="⚬"/>
              <a:defRPr sz="2900">
                <a:solidFill>
                  <a:srgbClr val="013220"/>
                </a:solidFill>
                <a:latin typeface="DM Sans"/>
                <a:ea typeface="DM Sans"/>
                <a:cs typeface="DM Sans"/>
                <a:sym typeface="DM Sans"/>
              </a:defRPr>
            </a:pPr>
            <a:r>
              <a:t>But this doesn’t always mean abstinence is possible!</a:t>
            </a:r>
          </a:p>
        </p:txBody>
      </p:sp>
      <p:grpSp>
        <p:nvGrpSpPr>
          <p:cNvPr id="154" name="Group 4"/>
          <p:cNvGrpSpPr/>
          <p:nvPr/>
        </p:nvGrpSpPr>
        <p:grpSpPr>
          <a:xfrm>
            <a:off x="14457626" y="8098148"/>
            <a:ext cx="4846643" cy="1791956"/>
            <a:chOff x="0" y="0"/>
            <a:chExt cx="4846643" cy="1791954"/>
          </a:xfrm>
        </p:grpSpPr>
        <p:sp>
          <p:nvSpPr>
            <p:cNvPr id="151" name="Freeform 5"/>
            <p:cNvSpPr/>
            <p:nvPr/>
          </p:nvSpPr>
          <p:spPr>
            <a:xfrm>
              <a:off x="-1" y="-1"/>
              <a:ext cx="1791956" cy="1791956"/>
            </a:xfrm>
            <a:prstGeom prst="rect">
              <a:avLst/>
            </a:prstGeom>
            <a:blipFill rotWithShape="1">
              <a:blip r:embed="rId3"/>
              <a:srcRect l="0" t="0" r="0" b="0"/>
              <a:stretch>
                <a:fillRect/>
              </a:stretch>
            </a:blipFill>
            <a:ln w="12700" cap="flat">
              <a:noFill/>
              <a:miter lim="400000"/>
            </a:ln>
            <a:effectLst/>
          </p:spPr>
          <p:txBody>
            <a:bodyPr wrap="square" lIns="45719" tIns="45719" rIns="45719" bIns="45719" numCol="1" anchor="t">
              <a:noAutofit/>
            </a:bodyPr>
            <a:lstStyle/>
            <a:p>
              <a:pPr/>
            </a:p>
          </p:txBody>
        </p:sp>
        <p:sp>
          <p:nvSpPr>
            <p:cNvPr id="152" name="Freeform 6"/>
            <p:cNvSpPr/>
            <p:nvPr/>
          </p:nvSpPr>
          <p:spPr>
            <a:xfrm>
              <a:off x="1527344" y="-1"/>
              <a:ext cx="1791956" cy="1791956"/>
            </a:xfrm>
            <a:prstGeom prst="rect">
              <a:avLst/>
            </a:prstGeom>
            <a:blipFill rotWithShape="1">
              <a:blip r:embed="rId3"/>
              <a:srcRect l="0" t="0" r="0" b="0"/>
              <a:stretch>
                <a:fillRect/>
              </a:stretch>
            </a:blipFill>
            <a:ln w="12700" cap="flat">
              <a:noFill/>
              <a:miter lim="400000"/>
            </a:ln>
            <a:effectLst/>
          </p:spPr>
          <p:txBody>
            <a:bodyPr wrap="square" lIns="45719" tIns="45719" rIns="45719" bIns="45719" numCol="1" anchor="t">
              <a:noAutofit/>
            </a:bodyPr>
            <a:lstStyle/>
            <a:p>
              <a:pPr/>
            </a:p>
          </p:txBody>
        </p:sp>
        <p:sp>
          <p:nvSpPr>
            <p:cNvPr id="153" name="Freeform 7"/>
            <p:cNvSpPr/>
            <p:nvPr/>
          </p:nvSpPr>
          <p:spPr>
            <a:xfrm>
              <a:off x="3054687" y="-1"/>
              <a:ext cx="1791956" cy="1791956"/>
            </a:xfrm>
            <a:prstGeom prst="rect">
              <a:avLst/>
            </a:prstGeom>
            <a:blipFill rotWithShape="1">
              <a:blip r:embed="rId3"/>
              <a:srcRect l="0" t="0" r="0" b="0"/>
              <a:stretch>
                <a:fillRect/>
              </a:stretch>
            </a:blipFill>
            <a:ln w="12700" cap="flat">
              <a:noFill/>
              <a:miter lim="400000"/>
            </a:ln>
            <a:effectLst/>
          </p:spPr>
          <p:txBody>
            <a:bodyPr wrap="square" lIns="45719" tIns="45719" rIns="45719" bIns="45719" numCol="1" anchor="t">
              <a:noAutofit/>
            </a:bodyPr>
            <a:lstStyle/>
            <a:p>
              <a:pPr/>
            </a:p>
          </p:txBody>
        </p:sp>
      </p:grpSp>
      <p:sp>
        <p:nvSpPr>
          <p:cNvPr id="155" name="TextBox 8"/>
          <p:cNvSpPr txBox="1"/>
          <p:nvPr/>
        </p:nvSpPr>
        <p:spPr>
          <a:xfrm>
            <a:off x="1028700" y="9620228"/>
            <a:ext cx="6340951" cy="261616"/>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ctr">
              <a:lnSpc>
                <a:spcPts val="2000"/>
              </a:lnSpc>
              <a:defRPr spc="-60" sz="2000">
                <a:solidFill>
                  <a:srgbClr val="013220"/>
                </a:solidFill>
                <a:latin typeface="DM Sans"/>
                <a:ea typeface="DM Sans"/>
                <a:cs typeface="DM Sans"/>
                <a:sym typeface="DM Sans"/>
              </a:defRPr>
            </a:lvl1pPr>
          </a:lstStyle>
          <a:p>
            <a:pPr/>
            <a:r>
              <a:t>[1] and [2] are both meta-analyses and systematic reviews</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AF8F5"/>
        </a:solidFill>
      </p:bgPr>
    </p:bg>
    <p:spTree>
      <p:nvGrpSpPr>
        <p:cNvPr id="1" name=""/>
        <p:cNvGrpSpPr/>
        <p:nvPr/>
      </p:nvGrpSpPr>
      <p:grpSpPr>
        <a:xfrm>
          <a:off x="0" y="0"/>
          <a:ext cx="0" cy="0"/>
          <a:chOff x="0" y="0"/>
          <a:chExt cx="0" cy="0"/>
        </a:xfrm>
      </p:grpSpPr>
      <p:sp>
        <p:nvSpPr>
          <p:cNvPr id="159" name="TextBox 2"/>
          <p:cNvSpPr txBox="1"/>
          <p:nvPr/>
        </p:nvSpPr>
        <p:spPr>
          <a:xfrm>
            <a:off x="666750" y="771525"/>
            <a:ext cx="14566322" cy="70636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5400"/>
              </a:lnSpc>
              <a:defRPr b="1" spc="-164" sz="5400">
                <a:solidFill>
                  <a:srgbClr val="013220"/>
                </a:solidFill>
                <a:latin typeface="Georgia Pro Condensed Bold"/>
                <a:ea typeface="Georgia Pro Condensed Bold"/>
                <a:cs typeface="Georgia Pro Condensed Bold"/>
                <a:sym typeface="Georgia Pro Condensed Bold"/>
              </a:defRPr>
            </a:pPr>
            <a:r>
              <a:t>B. Trauma-Informed Care: </a:t>
            </a:r>
            <a:r>
              <a:rPr b="0">
                <a:latin typeface="Georgia Pro Condensed"/>
                <a:ea typeface="Georgia Pro Condensed"/>
                <a:cs typeface="Georgia Pro Condensed"/>
                <a:sym typeface="Georgia Pro Condensed"/>
              </a:rPr>
              <a:t>Beyond Being Nice</a:t>
            </a:r>
          </a:p>
        </p:txBody>
      </p:sp>
      <p:sp>
        <p:nvSpPr>
          <p:cNvPr id="160" name="TextBox 3"/>
          <p:cNvSpPr txBox="1"/>
          <p:nvPr/>
        </p:nvSpPr>
        <p:spPr>
          <a:xfrm>
            <a:off x="666749" y="1778011"/>
            <a:ext cx="17038048" cy="7907522"/>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ts val="4200"/>
              </a:lnSpc>
              <a:defRPr spc="-89" sz="3000">
                <a:solidFill>
                  <a:srgbClr val="013220"/>
                </a:solidFill>
                <a:latin typeface="DM Sans"/>
                <a:ea typeface="DM Sans"/>
                <a:cs typeface="DM Sans"/>
                <a:sym typeface="DM Sans"/>
              </a:defRPr>
            </a:pPr>
            <a:r>
              <a:t>What people often think trauma-informed care looks like:</a:t>
            </a:r>
          </a:p>
          <a:p>
            <a:pPr lvl="2" marL="1295400" indent="-431800">
              <a:lnSpc>
                <a:spcPts val="4200"/>
              </a:lnSpc>
              <a:buSzPct val="100000"/>
              <a:buFont typeface="Arial"/>
              <a:buChar char="⚬"/>
              <a:defRPr spc="-89" sz="3000">
                <a:solidFill>
                  <a:srgbClr val="013220"/>
                </a:solidFill>
                <a:latin typeface="DM Sans"/>
                <a:ea typeface="DM Sans"/>
                <a:cs typeface="DM Sans"/>
                <a:sym typeface="DM Sans"/>
              </a:defRPr>
            </a:pPr>
            <a:r>
              <a:t>Identity affirmations and cultural competency, eg. asking for people’s pronouns, using the correct language</a:t>
            </a:r>
          </a:p>
          <a:p>
            <a:pPr lvl="2" marL="1295400" indent="-431800">
              <a:lnSpc>
                <a:spcPts val="4200"/>
              </a:lnSpc>
              <a:buSzPct val="100000"/>
              <a:buFont typeface="Arial"/>
              <a:buChar char="⚬"/>
              <a:defRPr spc="-89" sz="3000">
                <a:solidFill>
                  <a:srgbClr val="013220"/>
                </a:solidFill>
                <a:latin typeface="DM Sans"/>
                <a:ea typeface="DM Sans"/>
                <a:cs typeface="DM Sans"/>
                <a:sym typeface="DM Sans"/>
              </a:defRPr>
            </a:pPr>
            <a:r>
              <a:t>Being gentle or soft, not challenging the patient </a:t>
            </a:r>
          </a:p>
          <a:p>
            <a:pPr lvl="2" marL="1295400" indent="-431800">
              <a:lnSpc>
                <a:spcPts val="4200"/>
              </a:lnSpc>
              <a:buSzPct val="100000"/>
              <a:buFont typeface="Arial"/>
              <a:buChar char="⚬"/>
              <a:defRPr spc="-89" sz="3000">
                <a:solidFill>
                  <a:srgbClr val="013220"/>
                </a:solidFill>
                <a:latin typeface="DM Sans"/>
                <a:ea typeface="DM Sans"/>
                <a:cs typeface="DM Sans"/>
                <a:sym typeface="DM Sans"/>
              </a:defRPr>
            </a:pPr>
            <a:r>
              <a:t>Avoiding discussing distressing topics </a:t>
            </a:r>
          </a:p>
          <a:p>
            <a:pPr lvl="2" marL="1295400" indent="-431800">
              <a:lnSpc>
                <a:spcPts val="4200"/>
              </a:lnSpc>
              <a:buSzPct val="100000"/>
              <a:buFont typeface="Arial"/>
              <a:buChar char="⚬"/>
              <a:defRPr spc="-89" sz="3000">
                <a:solidFill>
                  <a:srgbClr val="013220"/>
                </a:solidFill>
                <a:latin typeface="DM Sans"/>
                <a:ea typeface="DM Sans"/>
                <a:cs typeface="DM Sans"/>
                <a:sym typeface="DM Sans"/>
              </a:defRPr>
            </a:pPr>
            <a:r>
              <a:t>Only necessary for folks with a known trauma history</a:t>
            </a:r>
          </a:p>
          <a:p>
            <a:pPr>
              <a:lnSpc>
                <a:spcPts val="4200"/>
              </a:lnSpc>
            </a:pPr>
          </a:p>
          <a:p>
            <a:pPr>
              <a:lnSpc>
                <a:spcPts val="4200"/>
              </a:lnSpc>
              <a:defRPr spc="-89" sz="3000">
                <a:solidFill>
                  <a:srgbClr val="013220"/>
                </a:solidFill>
                <a:latin typeface="DM Sans"/>
                <a:ea typeface="DM Sans"/>
                <a:cs typeface="DM Sans"/>
                <a:sym typeface="DM Sans"/>
              </a:defRPr>
            </a:pPr>
            <a:r>
              <a:t>The pillars of trauma-informed care: </a:t>
            </a:r>
          </a:p>
          <a:p>
            <a:pPr lvl="2" marL="1295400" indent="-431800">
              <a:lnSpc>
                <a:spcPts val="4200"/>
              </a:lnSpc>
              <a:buSzPct val="100000"/>
              <a:buFont typeface="Arial"/>
              <a:buChar char="⚬"/>
              <a:defRPr spc="-89" sz="3000">
                <a:solidFill>
                  <a:srgbClr val="013220"/>
                </a:solidFill>
                <a:latin typeface="DM Sans"/>
                <a:ea typeface="DM Sans"/>
                <a:cs typeface="DM Sans"/>
                <a:sym typeface="DM Sans"/>
              </a:defRPr>
            </a:pPr>
            <a:r>
              <a:t>Safety</a:t>
            </a:r>
          </a:p>
          <a:p>
            <a:pPr lvl="2" marL="1295400" indent="-431800">
              <a:lnSpc>
                <a:spcPts val="4200"/>
              </a:lnSpc>
              <a:buSzPct val="100000"/>
              <a:buFont typeface="Arial"/>
              <a:buChar char="⚬"/>
              <a:defRPr spc="-89" sz="3000">
                <a:solidFill>
                  <a:srgbClr val="013220"/>
                </a:solidFill>
                <a:latin typeface="DM Sans"/>
                <a:ea typeface="DM Sans"/>
                <a:cs typeface="DM Sans"/>
                <a:sym typeface="DM Sans"/>
              </a:defRPr>
            </a:pPr>
            <a:r>
              <a:t>Trustworthiness &amp; transparency</a:t>
            </a:r>
          </a:p>
          <a:p>
            <a:pPr lvl="2" marL="1295400" indent="-431800">
              <a:lnSpc>
                <a:spcPts val="4200"/>
              </a:lnSpc>
              <a:buSzPct val="100000"/>
              <a:buFont typeface="Arial"/>
              <a:buChar char="⚬"/>
              <a:defRPr spc="-89" sz="3000">
                <a:solidFill>
                  <a:srgbClr val="013220"/>
                </a:solidFill>
                <a:latin typeface="DM Sans"/>
                <a:ea typeface="DM Sans"/>
                <a:cs typeface="DM Sans"/>
                <a:sym typeface="DM Sans"/>
              </a:defRPr>
            </a:pPr>
            <a:r>
              <a:t>Choice &amp; empowerment</a:t>
            </a:r>
          </a:p>
          <a:p>
            <a:pPr lvl="2" marL="1295400" indent="-431800">
              <a:lnSpc>
                <a:spcPts val="4200"/>
              </a:lnSpc>
              <a:buSzPct val="100000"/>
              <a:buFont typeface="Arial"/>
              <a:buChar char="⚬"/>
              <a:defRPr spc="-89" sz="3000">
                <a:solidFill>
                  <a:srgbClr val="013220"/>
                </a:solidFill>
                <a:latin typeface="DM Sans"/>
                <a:ea typeface="DM Sans"/>
                <a:cs typeface="DM Sans"/>
                <a:sym typeface="DM Sans"/>
              </a:defRPr>
            </a:pPr>
            <a:r>
              <a:t>Collaboration</a:t>
            </a:r>
          </a:p>
          <a:p>
            <a:pPr>
              <a:lnSpc>
                <a:spcPts val="4200"/>
              </a:lnSpc>
            </a:pPr>
          </a:p>
          <a:p>
            <a:pPr algn="ctr">
              <a:lnSpc>
                <a:spcPts val="3900"/>
              </a:lnSpc>
              <a:defRPr i="1" spc="-84" sz="2800">
                <a:solidFill>
                  <a:srgbClr val="013220"/>
                </a:solidFill>
                <a:latin typeface="DM Sans Italics"/>
                <a:ea typeface="DM Sans Italics"/>
                <a:cs typeface="DM Sans Italics"/>
                <a:sym typeface="DM Sans Italics"/>
              </a:defRPr>
            </a:pPr>
            <a:r>
              <a:t>Trauma-informed care is a framework for understanding how unresolved trauma shapes the way people engage with health systems, and how providers can restructure those encounters to reduce retraumatization.</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