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63" r:id="rId3"/>
    <p:sldId id="259" r:id="rId4"/>
    <p:sldId id="282" r:id="rId5"/>
    <p:sldId id="260" r:id="rId6"/>
    <p:sldId id="257" r:id="rId7"/>
    <p:sldId id="283" r:id="rId8"/>
    <p:sldId id="268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  <p:sldId id="264" r:id="rId21"/>
    <p:sldId id="265" r:id="rId22"/>
    <p:sldId id="266" r:id="rId23"/>
    <p:sldId id="270" r:id="rId24"/>
    <p:sldId id="284" r:id="rId25"/>
    <p:sldId id="325" r:id="rId26"/>
    <p:sldId id="285" r:id="rId27"/>
    <p:sldId id="286" r:id="rId28"/>
    <p:sldId id="287" r:id="rId29"/>
    <p:sldId id="288" r:id="rId30"/>
    <p:sldId id="289" r:id="rId31"/>
    <p:sldId id="290" r:id="rId32"/>
    <p:sldId id="298" r:id="rId33"/>
    <p:sldId id="291" r:id="rId34"/>
    <p:sldId id="292" r:id="rId35"/>
    <p:sldId id="293" r:id="rId36"/>
    <p:sldId id="294" r:id="rId37"/>
    <p:sldId id="295" r:id="rId38"/>
    <p:sldId id="296" r:id="rId39"/>
    <p:sldId id="324" r:id="rId40"/>
    <p:sldId id="299" r:id="rId41"/>
    <p:sldId id="301" r:id="rId42"/>
    <p:sldId id="300" r:id="rId43"/>
    <p:sldId id="302" r:id="rId44"/>
    <p:sldId id="303" r:id="rId45"/>
    <p:sldId id="304" r:id="rId46"/>
    <p:sldId id="305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9" r:id="rId57"/>
    <p:sldId id="320" r:id="rId58"/>
    <p:sldId id="321" r:id="rId59"/>
    <p:sldId id="316" r:id="rId60"/>
    <p:sldId id="318" r:id="rId61"/>
    <p:sldId id="322" r:id="rId62"/>
    <p:sldId id="32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3"/>
    <p:restoredTop sz="92121"/>
  </p:normalViewPr>
  <p:slideViewPr>
    <p:cSldViewPr snapToGrid="0">
      <p:cViewPr varScale="1">
        <p:scale>
          <a:sx n="86" d="100"/>
          <a:sy n="86" d="100"/>
        </p:scale>
        <p:origin x="1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F348C-3803-4A6A-AE2B-615BDD9AE88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F8B31AE-1C8E-4FC8-A087-28429A9F0CC4}">
      <dgm:prSet/>
      <dgm:spPr/>
      <dgm:t>
        <a:bodyPr/>
        <a:lstStyle/>
        <a:p>
          <a:r>
            <a:rPr lang="en-US"/>
            <a:t>Frames an otherwise very complicated case</a:t>
          </a:r>
        </a:p>
      </dgm:t>
    </dgm:pt>
    <dgm:pt modelId="{3A599BD5-FB02-49F7-AF9F-82B6765668A1}" type="parTrans" cxnId="{B530EEC4-D12C-4D7E-ACAE-108890546D00}">
      <dgm:prSet/>
      <dgm:spPr/>
      <dgm:t>
        <a:bodyPr/>
        <a:lstStyle/>
        <a:p>
          <a:endParaRPr lang="en-US"/>
        </a:p>
      </dgm:t>
    </dgm:pt>
    <dgm:pt modelId="{4E86F1BC-B11D-4822-8FB1-CCBF7C4AB205}" type="sibTrans" cxnId="{B530EEC4-D12C-4D7E-ACAE-108890546D00}">
      <dgm:prSet/>
      <dgm:spPr/>
      <dgm:t>
        <a:bodyPr/>
        <a:lstStyle/>
        <a:p>
          <a:endParaRPr lang="en-US"/>
        </a:p>
      </dgm:t>
    </dgm:pt>
    <dgm:pt modelId="{F7679C53-8CCB-4BCE-9D19-6F935F78710D}">
      <dgm:prSet/>
      <dgm:spPr/>
      <dgm:t>
        <a:bodyPr/>
        <a:lstStyle/>
        <a:p>
          <a:r>
            <a:rPr lang="en-US"/>
            <a:t>Helps to prioritize treatment strategies </a:t>
          </a:r>
        </a:p>
      </dgm:t>
    </dgm:pt>
    <dgm:pt modelId="{019BCE06-6E99-43FD-B71F-8DD047CB0B61}" type="parTrans" cxnId="{D9048418-018D-4704-9707-9ED20120C3C7}">
      <dgm:prSet/>
      <dgm:spPr/>
      <dgm:t>
        <a:bodyPr/>
        <a:lstStyle/>
        <a:p>
          <a:endParaRPr lang="en-US"/>
        </a:p>
      </dgm:t>
    </dgm:pt>
    <dgm:pt modelId="{E1FA4090-A918-4687-AEE6-2ED5E6A2F3BB}" type="sibTrans" cxnId="{D9048418-018D-4704-9707-9ED20120C3C7}">
      <dgm:prSet/>
      <dgm:spPr/>
      <dgm:t>
        <a:bodyPr/>
        <a:lstStyle/>
        <a:p>
          <a:endParaRPr lang="en-US"/>
        </a:p>
      </dgm:t>
    </dgm:pt>
    <dgm:pt modelId="{CEC8D74C-BFDC-4496-8D97-705ECFEC55E1}">
      <dgm:prSet/>
      <dgm:spPr/>
      <dgm:t>
        <a:bodyPr/>
        <a:lstStyle/>
        <a:p>
          <a:r>
            <a:rPr lang="en-US" dirty="0"/>
            <a:t>Build a list of differentials and comorbidities</a:t>
          </a:r>
        </a:p>
      </dgm:t>
    </dgm:pt>
    <dgm:pt modelId="{9C14E221-C427-4AB7-B67F-9D569EF677D7}" type="parTrans" cxnId="{3BCF914E-BCA3-448A-BBA7-051308796752}">
      <dgm:prSet/>
      <dgm:spPr/>
      <dgm:t>
        <a:bodyPr/>
        <a:lstStyle/>
        <a:p>
          <a:endParaRPr lang="en-US"/>
        </a:p>
      </dgm:t>
    </dgm:pt>
    <dgm:pt modelId="{46F5E238-B886-484F-A15E-234478F27CCA}" type="sibTrans" cxnId="{3BCF914E-BCA3-448A-BBA7-051308796752}">
      <dgm:prSet/>
      <dgm:spPr/>
      <dgm:t>
        <a:bodyPr/>
        <a:lstStyle/>
        <a:p>
          <a:endParaRPr lang="en-US"/>
        </a:p>
      </dgm:t>
    </dgm:pt>
    <dgm:pt modelId="{DCDA5055-EA90-064E-B4DD-7989CFDB436E}" type="pres">
      <dgm:prSet presAssocID="{81EF348C-3803-4A6A-AE2B-615BDD9AE8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120741-3FA3-554E-AD0D-4E2C2EB181F3}" type="pres">
      <dgm:prSet presAssocID="{CF8B31AE-1C8E-4FC8-A087-28429A9F0CC4}" presName="hierRoot1" presStyleCnt="0">
        <dgm:presLayoutVars>
          <dgm:hierBranch val="init"/>
        </dgm:presLayoutVars>
      </dgm:prSet>
      <dgm:spPr/>
    </dgm:pt>
    <dgm:pt modelId="{CA529DF5-E8CC-854A-B6A6-C0C62694CE72}" type="pres">
      <dgm:prSet presAssocID="{CF8B31AE-1C8E-4FC8-A087-28429A9F0CC4}" presName="rootComposite1" presStyleCnt="0"/>
      <dgm:spPr/>
    </dgm:pt>
    <dgm:pt modelId="{36170C08-9244-374F-9DC2-4019A3CFCCFD}" type="pres">
      <dgm:prSet presAssocID="{CF8B31AE-1C8E-4FC8-A087-28429A9F0CC4}" presName="rootText1" presStyleLbl="node0" presStyleIdx="0" presStyleCnt="3">
        <dgm:presLayoutVars>
          <dgm:chPref val="3"/>
        </dgm:presLayoutVars>
      </dgm:prSet>
      <dgm:spPr/>
    </dgm:pt>
    <dgm:pt modelId="{068FBE46-DB33-2649-B0DB-2FAEAFA459AA}" type="pres">
      <dgm:prSet presAssocID="{CF8B31AE-1C8E-4FC8-A087-28429A9F0CC4}" presName="rootConnector1" presStyleLbl="node1" presStyleIdx="0" presStyleCnt="0"/>
      <dgm:spPr/>
    </dgm:pt>
    <dgm:pt modelId="{AA34FA4A-6150-3146-9039-BD98984DA0FE}" type="pres">
      <dgm:prSet presAssocID="{CF8B31AE-1C8E-4FC8-A087-28429A9F0CC4}" presName="hierChild2" presStyleCnt="0"/>
      <dgm:spPr/>
    </dgm:pt>
    <dgm:pt modelId="{AFEDCFC8-CC04-F54D-A5A4-808E4A18F5C2}" type="pres">
      <dgm:prSet presAssocID="{CF8B31AE-1C8E-4FC8-A087-28429A9F0CC4}" presName="hierChild3" presStyleCnt="0"/>
      <dgm:spPr/>
    </dgm:pt>
    <dgm:pt modelId="{CDD9A2B3-5B6E-8945-9F80-5930AE3E3CB6}" type="pres">
      <dgm:prSet presAssocID="{F7679C53-8CCB-4BCE-9D19-6F935F78710D}" presName="hierRoot1" presStyleCnt="0">
        <dgm:presLayoutVars>
          <dgm:hierBranch val="init"/>
        </dgm:presLayoutVars>
      </dgm:prSet>
      <dgm:spPr/>
    </dgm:pt>
    <dgm:pt modelId="{61F7ABF9-5E98-514C-9FC5-9FD7B84C61C5}" type="pres">
      <dgm:prSet presAssocID="{F7679C53-8CCB-4BCE-9D19-6F935F78710D}" presName="rootComposite1" presStyleCnt="0"/>
      <dgm:spPr/>
    </dgm:pt>
    <dgm:pt modelId="{9A4FA29D-4558-B347-9FD5-8D4B55088782}" type="pres">
      <dgm:prSet presAssocID="{F7679C53-8CCB-4BCE-9D19-6F935F78710D}" presName="rootText1" presStyleLbl="node0" presStyleIdx="1" presStyleCnt="3">
        <dgm:presLayoutVars>
          <dgm:chPref val="3"/>
        </dgm:presLayoutVars>
      </dgm:prSet>
      <dgm:spPr/>
    </dgm:pt>
    <dgm:pt modelId="{6430EAB9-86B9-8E4E-988F-BCC9AF47BEC8}" type="pres">
      <dgm:prSet presAssocID="{F7679C53-8CCB-4BCE-9D19-6F935F78710D}" presName="rootConnector1" presStyleLbl="node1" presStyleIdx="0" presStyleCnt="0"/>
      <dgm:spPr/>
    </dgm:pt>
    <dgm:pt modelId="{0B55CC5B-5396-9F42-964C-A9812E3B77A0}" type="pres">
      <dgm:prSet presAssocID="{F7679C53-8CCB-4BCE-9D19-6F935F78710D}" presName="hierChild2" presStyleCnt="0"/>
      <dgm:spPr/>
    </dgm:pt>
    <dgm:pt modelId="{4EB358ED-1169-FF47-B4FB-01C7901FAD47}" type="pres">
      <dgm:prSet presAssocID="{F7679C53-8CCB-4BCE-9D19-6F935F78710D}" presName="hierChild3" presStyleCnt="0"/>
      <dgm:spPr/>
    </dgm:pt>
    <dgm:pt modelId="{AE1F938B-32A5-4D47-876E-95694D5BD2E3}" type="pres">
      <dgm:prSet presAssocID="{CEC8D74C-BFDC-4496-8D97-705ECFEC55E1}" presName="hierRoot1" presStyleCnt="0">
        <dgm:presLayoutVars>
          <dgm:hierBranch val="init"/>
        </dgm:presLayoutVars>
      </dgm:prSet>
      <dgm:spPr/>
    </dgm:pt>
    <dgm:pt modelId="{395F90DD-B674-D244-AE9B-8F1CA6CF661E}" type="pres">
      <dgm:prSet presAssocID="{CEC8D74C-BFDC-4496-8D97-705ECFEC55E1}" presName="rootComposite1" presStyleCnt="0"/>
      <dgm:spPr/>
    </dgm:pt>
    <dgm:pt modelId="{DC42C78F-5CC5-EB49-BBC3-4F3B5BE9FBD1}" type="pres">
      <dgm:prSet presAssocID="{CEC8D74C-BFDC-4496-8D97-705ECFEC55E1}" presName="rootText1" presStyleLbl="node0" presStyleIdx="2" presStyleCnt="3">
        <dgm:presLayoutVars>
          <dgm:chPref val="3"/>
        </dgm:presLayoutVars>
      </dgm:prSet>
      <dgm:spPr/>
    </dgm:pt>
    <dgm:pt modelId="{A1C816B1-48C7-DA4D-B3D5-0EE3C96BC991}" type="pres">
      <dgm:prSet presAssocID="{CEC8D74C-BFDC-4496-8D97-705ECFEC55E1}" presName="rootConnector1" presStyleLbl="node1" presStyleIdx="0" presStyleCnt="0"/>
      <dgm:spPr/>
    </dgm:pt>
    <dgm:pt modelId="{A13DE442-7A28-6145-9744-7C4CFEB95D30}" type="pres">
      <dgm:prSet presAssocID="{CEC8D74C-BFDC-4496-8D97-705ECFEC55E1}" presName="hierChild2" presStyleCnt="0"/>
      <dgm:spPr/>
    </dgm:pt>
    <dgm:pt modelId="{CDE5E2C1-CB0D-F44B-8EDA-248B74565B03}" type="pres">
      <dgm:prSet presAssocID="{CEC8D74C-BFDC-4496-8D97-705ECFEC55E1}" presName="hierChild3" presStyleCnt="0"/>
      <dgm:spPr/>
    </dgm:pt>
  </dgm:ptLst>
  <dgm:cxnLst>
    <dgm:cxn modelId="{59336010-4C71-FC49-B106-B675B7B6A0D9}" type="presOf" srcId="{CF8B31AE-1C8E-4FC8-A087-28429A9F0CC4}" destId="{068FBE46-DB33-2649-B0DB-2FAEAFA459AA}" srcOrd="1" destOrd="0" presId="urn:microsoft.com/office/officeart/2005/8/layout/orgChart1"/>
    <dgm:cxn modelId="{D9048418-018D-4704-9707-9ED20120C3C7}" srcId="{81EF348C-3803-4A6A-AE2B-615BDD9AE88D}" destId="{F7679C53-8CCB-4BCE-9D19-6F935F78710D}" srcOrd="1" destOrd="0" parTransId="{019BCE06-6E99-43FD-B71F-8DD047CB0B61}" sibTransId="{E1FA4090-A918-4687-AEE6-2ED5E6A2F3BB}"/>
    <dgm:cxn modelId="{BD9F3629-A691-2345-B468-172C2E336393}" type="presOf" srcId="{81EF348C-3803-4A6A-AE2B-615BDD9AE88D}" destId="{DCDA5055-EA90-064E-B4DD-7989CFDB436E}" srcOrd="0" destOrd="0" presId="urn:microsoft.com/office/officeart/2005/8/layout/orgChart1"/>
    <dgm:cxn modelId="{3BCF914E-BCA3-448A-BBA7-051308796752}" srcId="{81EF348C-3803-4A6A-AE2B-615BDD9AE88D}" destId="{CEC8D74C-BFDC-4496-8D97-705ECFEC55E1}" srcOrd="2" destOrd="0" parTransId="{9C14E221-C427-4AB7-B67F-9D569EF677D7}" sibTransId="{46F5E238-B886-484F-A15E-234478F27CCA}"/>
    <dgm:cxn modelId="{0255CF5D-7518-4744-B62D-2CC5C6FB5F87}" type="presOf" srcId="{CEC8D74C-BFDC-4496-8D97-705ECFEC55E1}" destId="{DC42C78F-5CC5-EB49-BBC3-4F3B5BE9FBD1}" srcOrd="0" destOrd="0" presId="urn:microsoft.com/office/officeart/2005/8/layout/orgChart1"/>
    <dgm:cxn modelId="{CF745695-30EE-9544-9FAB-E89FEA367C91}" type="presOf" srcId="{CF8B31AE-1C8E-4FC8-A087-28429A9F0CC4}" destId="{36170C08-9244-374F-9DC2-4019A3CFCCFD}" srcOrd="0" destOrd="0" presId="urn:microsoft.com/office/officeart/2005/8/layout/orgChart1"/>
    <dgm:cxn modelId="{36A42FA0-6922-5348-9274-FDD43BA89A2B}" type="presOf" srcId="{F7679C53-8CCB-4BCE-9D19-6F935F78710D}" destId="{9A4FA29D-4558-B347-9FD5-8D4B55088782}" srcOrd="0" destOrd="0" presId="urn:microsoft.com/office/officeart/2005/8/layout/orgChart1"/>
    <dgm:cxn modelId="{26401DB9-2EF1-7247-BE8D-D0261BD3EF44}" type="presOf" srcId="{CEC8D74C-BFDC-4496-8D97-705ECFEC55E1}" destId="{A1C816B1-48C7-DA4D-B3D5-0EE3C96BC991}" srcOrd="1" destOrd="0" presId="urn:microsoft.com/office/officeart/2005/8/layout/orgChart1"/>
    <dgm:cxn modelId="{B530EEC4-D12C-4D7E-ACAE-108890546D00}" srcId="{81EF348C-3803-4A6A-AE2B-615BDD9AE88D}" destId="{CF8B31AE-1C8E-4FC8-A087-28429A9F0CC4}" srcOrd="0" destOrd="0" parTransId="{3A599BD5-FB02-49F7-AF9F-82B6765668A1}" sibTransId="{4E86F1BC-B11D-4822-8FB1-CCBF7C4AB205}"/>
    <dgm:cxn modelId="{E7ABCDE8-232D-6149-870C-FA2D2B08D797}" type="presOf" srcId="{F7679C53-8CCB-4BCE-9D19-6F935F78710D}" destId="{6430EAB9-86B9-8E4E-988F-BCC9AF47BEC8}" srcOrd="1" destOrd="0" presId="urn:microsoft.com/office/officeart/2005/8/layout/orgChart1"/>
    <dgm:cxn modelId="{8AC80365-1DB9-F04C-A49B-D1D15AFEC6E4}" type="presParOf" srcId="{DCDA5055-EA90-064E-B4DD-7989CFDB436E}" destId="{6B120741-3FA3-554E-AD0D-4E2C2EB181F3}" srcOrd="0" destOrd="0" presId="urn:microsoft.com/office/officeart/2005/8/layout/orgChart1"/>
    <dgm:cxn modelId="{ACC8579C-7449-614B-BCB7-E27E437DBD14}" type="presParOf" srcId="{6B120741-3FA3-554E-AD0D-4E2C2EB181F3}" destId="{CA529DF5-E8CC-854A-B6A6-C0C62694CE72}" srcOrd="0" destOrd="0" presId="urn:microsoft.com/office/officeart/2005/8/layout/orgChart1"/>
    <dgm:cxn modelId="{3DBEE804-4AD3-9642-98E6-76EC73265E68}" type="presParOf" srcId="{CA529DF5-E8CC-854A-B6A6-C0C62694CE72}" destId="{36170C08-9244-374F-9DC2-4019A3CFCCFD}" srcOrd="0" destOrd="0" presId="urn:microsoft.com/office/officeart/2005/8/layout/orgChart1"/>
    <dgm:cxn modelId="{1C7646AA-AC02-2A41-9D4D-FAC4D045C889}" type="presParOf" srcId="{CA529DF5-E8CC-854A-B6A6-C0C62694CE72}" destId="{068FBE46-DB33-2649-B0DB-2FAEAFA459AA}" srcOrd="1" destOrd="0" presId="urn:microsoft.com/office/officeart/2005/8/layout/orgChart1"/>
    <dgm:cxn modelId="{9C5B214A-ABFD-104E-A630-F7ED5A33A8FE}" type="presParOf" srcId="{6B120741-3FA3-554E-AD0D-4E2C2EB181F3}" destId="{AA34FA4A-6150-3146-9039-BD98984DA0FE}" srcOrd="1" destOrd="0" presId="urn:microsoft.com/office/officeart/2005/8/layout/orgChart1"/>
    <dgm:cxn modelId="{5B524B46-10A1-9F46-B5D7-324E50CF1152}" type="presParOf" srcId="{6B120741-3FA3-554E-AD0D-4E2C2EB181F3}" destId="{AFEDCFC8-CC04-F54D-A5A4-808E4A18F5C2}" srcOrd="2" destOrd="0" presId="urn:microsoft.com/office/officeart/2005/8/layout/orgChart1"/>
    <dgm:cxn modelId="{F7FF60A5-A8F5-4E4A-ACC9-89F6F114259B}" type="presParOf" srcId="{DCDA5055-EA90-064E-B4DD-7989CFDB436E}" destId="{CDD9A2B3-5B6E-8945-9F80-5930AE3E3CB6}" srcOrd="1" destOrd="0" presId="urn:microsoft.com/office/officeart/2005/8/layout/orgChart1"/>
    <dgm:cxn modelId="{FA0528B5-32EA-9340-A2EA-F9082D48EF35}" type="presParOf" srcId="{CDD9A2B3-5B6E-8945-9F80-5930AE3E3CB6}" destId="{61F7ABF9-5E98-514C-9FC5-9FD7B84C61C5}" srcOrd="0" destOrd="0" presId="urn:microsoft.com/office/officeart/2005/8/layout/orgChart1"/>
    <dgm:cxn modelId="{3C8B3252-7FEC-2B4C-A9BF-F12B39754445}" type="presParOf" srcId="{61F7ABF9-5E98-514C-9FC5-9FD7B84C61C5}" destId="{9A4FA29D-4558-B347-9FD5-8D4B55088782}" srcOrd="0" destOrd="0" presId="urn:microsoft.com/office/officeart/2005/8/layout/orgChart1"/>
    <dgm:cxn modelId="{C82BC58E-A140-324E-9B02-5888AE7BD428}" type="presParOf" srcId="{61F7ABF9-5E98-514C-9FC5-9FD7B84C61C5}" destId="{6430EAB9-86B9-8E4E-988F-BCC9AF47BEC8}" srcOrd="1" destOrd="0" presId="urn:microsoft.com/office/officeart/2005/8/layout/orgChart1"/>
    <dgm:cxn modelId="{98CE8DE0-3890-8645-80CB-2ED908AF979E}" type="presParOf" srcId="{CDD9A2B3-5B6E-8945-9F80-5930AE3E3CB6}" destId="{0B55CC5B-5396-9F42-964C-A9812E3B77A0}" srcOrd="1" destOrd="0" presId="urn:microsoft.com/office/officeart/2005/8/layout/orgChart1"/>
    <dgm:cxn modelId="{6EDECA0D-599C-6E4B-9310-2EDCF4B80867}" type="presParOf" srcId="{CDD9A2B3-5B6E-8945-9F80-5930AE3E3CB6}" destId="{4EB358ED-1169-FF47-B4FB-01C7901FAD47}" srcOrd="2" destOrd="0" presId="urn:microsoft.com/office/officeart/2005/8/layout/orgChart1"/>
    <dgm:cxn modelId="{4AF6E900-DB2B-D246-8A1A-24369D85C5E8}" type="presParOf" srcId="{DCDA5055-EA90-064E-B4DD-7989CFDB436E}" destId="{AE1F938B-32A5-4D47-876E-95694D5BD2E3}" srcOrd="2" destOrd="0" presId="urn:microsoft.com/office/officeart/2005/8/layout/orgChart1"/>
    <dgm:cxn modelId="{8F89FA4D-446F-B647-9263-AC40542C97DC}" type="presParOf" srcId="{AE1F938B-32A5-4D47-876E-95694D5BD2E3}" destId="{395F90DD-B674-D244-AE9B-8F1CA6CF661E}" srcOrd="0" destOrd="0" presId="urn:microsoft.com/office/officeart/2005/8/layout/orgChart1"/>
    <dgm:cxn modelId="{250DC712-0541-3447-B2A3-4BE8B5C33583}" type="presParOf" srcId="{395F90DD-B674-D244-AE9B-8F1CA6CF661E}" destId="{DC42C78F-5CC5-EB49-BBC3-4F3B5BE9FBD1}" srcOrd="0" destOrd="0" presId="urn:microsoft.com/office/officeart/2005/8/layout/orgChart1"/>
    <dgm:cxn modelId="{3036E529-6029-8E4A-B33A-F8EBBEA1D901}" type="presParOf" srcId="{395F90DD-B674-D244-AE9B-8F1CA6CF661E}" destId="{A1C816B1-48C7-DA4D-B3D5-0EE3C96BC991}" srcOrd="1" destOrd="0" presId="urn:microsoft.com/office/officeart/2005/8/layout/orgChart1"/>
    <dgm:cxn modelId="{DD2BFFC6-B9CF-B448-ABFD-3CDFF579BF59}" type="presParOf" srcId="{AE1F938B-32A5-4D47-876E-95694D5BD2E3}" destId="{A13DE442-7A28-6145-9744-7C4CFEB95D30}" srcOrd="1" destOrd="0" presId="urn:microsoft.com/office/officeart/2005/8/layout/orgChart1"/>
    <dgm:cxn modelId="{A8C3C301-A2ED-3C44-9AFA-855E9FC8F8EE}" type="presParOf" srcId="{AE1F938B-32A5-4D47-876E-95694D5BD2E3}" destId="{CDE5E2C1-CB0D-F44B-8EDA-248B74565B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E17E8-2357-4D7E-8E6F-493343466B7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E42730F-297A-4B44-9065-76A7C98073C4}">
      <dgm:prSet/>
      <dgm:spPr/>
      <dgm:t>
        <a:bodyPr/>
        <a:lstStyle/>
        <a:p>
          <a:r>
            <a:rPr lang="en-US"/>
            <a:t>Information Gathering</a:t>
          </a:r>
        </a:p>
      </dgm:t>
    </dgm:pt>
    <dgm:pt modelId="{3D201E3B-8CB4-49C2-BB27-EE4FA71C4D80}" type="parTrans" cxnId="{914AAA19-7EBF-47DE-AC87-D0C6C8ACB0BD}">
      <dgm:prSet/>
      <dgm:spPr/>
      <dgm:t>
        <a:bodyPr/>
        <a:lstStyle/>
        <a:p>
          <a:endParaRPr lang="en-US"/>
        </a:p>
      </dgm:t>
    </dgm:pt>
    <dgm:pt modelId="{DEEA59AC-66D0-4CE2-8CCC-7CA20F6639F2}" type="sibTrans" cxnId="{914AAA19-7EBF-47DE-AC87-D0C6C8ACB0BD}">
      <dgm:prSet/>
      <dgm:spPr/>
      <dgm:t>
        <a:bodyPr/>
        <a:lstStyle/>
        <a:p>
          <a:endParaRPr lang="en-US"/>
        </a:p>
      </dgm:t>
    </dgm:pt>
    <dgm:pt modelId="{BEA1E9A6-AA94-48AA-BC65-3739CEFEC2DD}">
      <dgm:prSet/>
      <dgm:spPr/>
      <dgm:t>
        <a:bodyPr/>
        <a:lstStyle/>
        <a:p>
          <a:r>
            <a:rPr lang="en-US"/>
            <a:t>Mold Treatment</a:t>
          </a:r>
        </a:p>
      </dgm:t>
    </dgm:pt>
    <dgm:pt modelId="{BE06E6D1-CA9B-4961-8EA6-CD4EACDB9162}" type="parTrans" cxnId="{E16B7A83-0DA2-4312-93C6-959FD3E7D5CF}">
      <dgm:prSet/>
      <dgm:spPr/>
      <dgm:t>
        <a:bodyPr/>
        <a:lstStyle/>
        <a:p>
          <a:endParaRPr lang="en-US"/>
        </a:p>
      </dgm:t>
    </dgm:pt>
    <dgm:pt modelId="{A476AAF0-8793-4210-B5C0-35CC865E6DEC}" type="sibTrans" cxnId="{E16B7A83-0DA2-4312-93C6-959FD3E7D5CF}">
      <dgm:prSet/>
      <dgm:spPr/>
      <dgm:t>
        <a:bodyPr/>
        <a:lstStyle/>
        <a:p>
          <a:endParaRPr lang="en-US"/>
        </a:p>
      </dgm:t>
    </dgm:pt>
    <dgm:pt modelId="{7303EC3E-6836-4A74-BE0E-DC99F337A4FD}">
      <dgm:prSet/>
      <dgm:spPr/>
      <dgm:t>
        <a:bodyPr/>
        <a:lstStyle/>
        <a:p>
          <a:r>
            <a:rPr lang="en-US"/>
            <a:t>Supporting (Hyper) Sensitive People</a:t>
          </a:r>
        </a:p>
      </dgm:t>
    </dgm:pt>
    <dgm:pt modelId="{19C3F245-C6E0-4482-B386-01F0192AA53A}" type="parTrans" cxnId="{2FB6BA17-1B69-4D63-89B4-4B2BABFA1DA3}">
      <dgm:prSet/>
      <dgm:spPr/>
      <dgm:t>
        <a:bodyPr/>
        <a:lstStyle/>
        <a:p>
          <a:endParaRPr lang="en-US"/>
        </a:p>
      </dgm:t>
    </dgm:pt>
    <dgm:pt modelId="{E3991A56-4225-4402-95BC-F5A41980B639}" type="sibTrans" cxnId="{2FB6BA17-1B69-4D63-89B4-4B2BABFA1DA3}">
      <dgm:prSet/>
      <dgm:spPr/>
      <dgm:t>
        <a:bodyPr/>
        <a:lstStyle/>
        <a:p>
          <a:endParaRPr lang="en-US"/>
        </a:p>
      </dgm:t>
    </dgm:pt>
    <dgm:pt modelId="{6E5B7732-5172-3340-BD73-030315168FC0}" type="pres">
      <dgm:prSet presAssocID="{CD5E17E8-2357-4D7E-8E6F-493343466B78}" presName="linear" presStyleCnt="0">
        <dgm:presLayoutVars>
          <dgm:dir/>
          <dgm:animLvl val="lvl"/>
          <dgm:resizeHandles val="exact"/>
        </dgm:presLayoutVars>
      </dgm:prSet>
      <dgm:spPr/>
    </dgm:pt>
    <dgm:pt modelId="{7E3CF285-73F1-6841-B274-BD987B60B10B}" type="pres">
      <dgm:prSet presAssocID="{CE42730F-297A-4B44-9065-76A7C98073C4}" presName="parentLin" presStyleCnt="0"/>
      <dgm:spPr/>
    </dgm:pt>
    <dgm:pt modelId="{14C34B0A-DC90-8D49-9091-35BA7CE2AAC3}" type="pres">
      <dgm:prSet presAssocID="{CE42730F-297A-4B44-9065-76A7C98073C4}" presName="parentLeftMargin" presStyleLbl="node1" presStyleIdx="0" presStyleCnt="3"/>
      <dgm:spPr/>
    </dgm:pt>
    <dgm:pt modelId="{E37EAC2D-3619-164C-A1CC-710C26955FBE}" type="pres">
      <dgm:prSet presAssocID="{CE42730F-297A-4B44-9065-76A7C98073C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860C674-D427-D840-82BE-38F945BCC5BD}" type="pres">
      <dgm:prSet presAssocID="{CE42730F-297A-4B44-9065-76A7C98073C4}" presName="negativeSpace" presStyleCnt="0"/>
      <dgm:spPr/>
    </dgm:pt>
    <dgm:pt modelId="{46C9488D-14F1-C34C-8649-6B2B823EBBE5}" type="pres">
      <dgm:prSet presAssocID="{CE42730F-297A-4B44-9065-76A7C98073C4}" presName="childText" presStyleLbl="conFgAcc1" presStyleIdx="0" presStyleCnt="3">
        <dgm:presLayoutVars>
          <dgm:bulletEnabled val="1"/>
        </dgm:presLayoutVars>
      </dgm:prSet>
      <dgm:spPr/>
    </dgm:pt>
    <dgm:pt modelId="{011338B8-5A50-1B41-9BB5-0C5CE8A77299}" type="pres">
      <dgm:prSet presAssocID="{DEEA59AC-66D0-4CE2-8CCC-7CA20F6639F2}" presName="spaceBetweenRectangles" presStyleCnt="0"/>
      <dgm:spPr/>
    </dgm:pt>
    <dgm:pt modelId="{141B8E2F-18AF-EC43-A917-BE00553B0278}" type="pres">
      <dgm:prSet presAssocID="{BEA1E9A6-AA94-48AA-BC65-3739CEFEC2DD}" presName="parentLin" presStyleCnt="0"/>
      <dgm:spPr/>
    </dgm:pt>
    <dgm:pt modelId="{F6B27A13-79BA-504F-B1EE-EB7EF1B34392}" type="pres">
      <dgm:prSet presAssocID="{BEA1E9A6-AA94-48AA-BC65-3739CEFEC2DD}" presName="parentLeftMargin" presStyleLbl="node1" presStyleIdx="0" presStyleCnt="3"/>
      <dgm:spPr/>
    </dgm:pt>
    <dgm:pt modelId="{B4F7619C-24BC-B941-98FA-17193A162E76}" type="pres">
      <dgm:prSet presAssocID="{BEA1E9A6-AA94-48AA-BC65-3739CEFEC2D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11B614-4AE5-B649-9D07-D83231504F8C}" type="pres">
      <dgm:prSet presAssocID="{BEA1E9A6-AA94-48AA-BC65-3739CEFEC2DD}" presName="negativeSpace" presStyleCnt="0"/>
      <dgm:spPr/>
    </dgm:pt>
    <dgm:pt modelId="{4CDE58B1-8FB8-344A-99A1-F5A6022B5C2D}" type="pres">
      <dgm:prSet presAssocID="{BEA1E9A6-AA94-48AA-BC65-3739CEFEC2DD}" presName="childText" presStyleLbl="conFgAcc1" presStyleIdx="1" presStyleCnt="3">
        <dgm:presLayoutVars>
          <dgm:bulletEnabled val="1"/>
        </dgm:presLayoutVars>
      </dgm:prSet>
      <dgm:spPr/>
    </dgm:pt>
    <dgm:pt modelId="{DB452831-4D85-2546-B37D-41CCFA37B239}" type="pres">
      <dgm:prSet presAssocID="{A476AAF0-8793-4210-B5C0-35CC865E6DEC}" presName="spaceBetweenRectangles" presStyleCnt="0"/>
      <dgm:spPr/>
    </dgm:pt>
    <dgm:pt modelId="{905F6041-7FD0-A04D-BF2B-A579A8912AB9}" type="pres">
      <dgm:prSet presAssocID="{7303EC3E-6836-4A74-BE0E-DC99F337A4FD}" presName="parentLin" presStyleCnt="0"/>
      <dgm:spPr/>
    </dgm:pt>
    <dgm:pt modelId="{08CDCA7E-6AE0-5D42-8BAB-A73C6EC9E0C1}" type="pres">
      <dgm:prSet presAssocID="{7303EC3E-6836-4A74-BE0E-DC99F337A4FD}" presName="parentLeftMargin" presStyleLbl="node1" presStyleIdx="1" presStyleCnt="3"/>
      <dgm:spPr/>
    </dgm:pt>
    <dgm:pt modelId="{4415B0B0-FE5E-FD46-B0B5-19DCF76F9EB9}" type="pres">
      <dgm:prSet presAssocID="{7303EC3E-6836-4A74-BE0E-DC99F337A4F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990C640-6435-324E-9913-EC6A07838D29}" type="pres">
      <dgm:prSet presAssocID="{7303EC3E-6836-4A74-BE0E-DC99F337A4FD}" presName="negativeSpace" presStyleCnt="0"/>
      <dgm:spPr/>
    </dgm:pt>
    <dgm:pt modelId="{7CADBCA0-7A5D-F643-9F14-A8350A175664}" type="pres">
      <dgm:prSet presAssocID="{7303EC3E-6836-4A74-BE0E-DC99F337A4F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CA1E0F-7D63-C445-A956-0122ADEF165D}" type="presOf" srcId="{BEA1E9A6-AA94-48AA-BC65-3739CEFEC2DD}" destId="{F6B27A13-79BA-504F-B1EE-EB7EF1B34392}" srcOrd="0" destOrd="0" presId="urn:microsoft.com/office/officeart/2005/8/layout/list1"/>
    <dgm:cxn modelId="{2FB6BA17-1B69-4D63-89B4-4B2BABFA1DA3}" srcId="{CD5E17E8-2357-4D7E-8E6F-493343466B78}" destId="{7303EC3E-6836-4A74-BE0E-DC99F337A4FD}" srcOrd="2" destOrd="0" parTransId="{19C3F245-C6E0-4482-B386-01F0192AA53A}" sibTransId="{E3991A56-4225-4402-95BC-F5A41980B639}"/>
    <dgm:cxn modelId="{914AAA19-7EBF-47DE-AC87-D0C6C8ACB0BD}" srcId="{CD5E17E8-2357-4D7E-8E6F-493343466B78}" destId="{CE42730F-297A-4B44-9065-76A7C98073C4}" srcOrd="0" destOrd="0" parTransId="{3D201E3B-8CB4-49C2-BB27-EE4FA71C4D80}" sibTransId="{DEEA59AC-66D0-4CE2-8CCC-7CA20F6639F2}"/>
    <dgm:cxn modelId="{EB7BC339-C420-8C49-BEEE-A9980CDC2355}" type="presOf" srcId="{7303EC3E-6836-4A74-BE0E-DC99F337A4FD}" destId="{08CDCA7E-6AE0-5D42-8BAB-A73C6EC9E0C1}" srcOrd="0" destOrd="0" presId="urn:microsoft.com/office/officeart/2005/8/layout/list1"/>
    <dgm:cxn modelId="{417DCD45-5585-F84A-B84F-27F73E4B99A8}" type="presOf" srcId="{CE42730F-297A-4B44-9065-76A7C98073C4}" destId="{14C34B0A-DC90-8D49-9091-35BA7CE2AAC3}" srcOrd="0" destOrd="0" presId="urn:microsoft.com/office/officeart/2005/8/layout/list1"/>
    <dgm:cxn modelId="{69EC677B-786F-1242-8801-0DA97968BD5E}" type="presOf" srcId="{CD5E17E8-2357-4D7E-8E6F-493343466B78}" destId="{6E5B7732-5172-3340-BD73-030315168FC0}" srcOrd="0" destOrd="0" presId="urn:microsoft.com/office/officeart/2005/8/layout/list1"/>
    <dgm:cxn modelId="{E16B7A83-0DA2-4312-93C6-959FD3E7D5CF}" srcId="{CD5E17E8-2357-4D7E-8E6F-493343466B78}" destId="{BEA1E9A6-AA94-48AA-BC65-3739CEFEC2DD}" srcOrd="1" destOrd="0" parTransId="{BE06E6D1-CA9B-4961-8EA6-CD4EACDB9162}" sibTransId="{A476AAF0-8793-4210-B5C0-35CC865E6DEC}"/>
    <dgm:cxn modelId="{4AFC6D94-6302-7C4F-9EB2-FDB3CDCB7B66}" type="presOf" srcId="{BEA1E9A6-AA94-48AA-BC65-3739CEFEC2DD}" destId="{B4F7619C-24BC-B941-98FA-17193A162E76}" srcOrd="1" destOrd="0" presId="urn:microsoft.com/office/officeart/2005/8/layout/list1"/>
    <dgm:cxn modelId="{0A8747D8-D47C-1D4F-A9A8-30D72C81B473}" type="presOf" srcId="{CE42730F-297A-4B44-9065-76A7C98073C4}" destId="{E37EAC2D-3619-164C-A1CC-710C26955FBE}" srcOrd="1" destOrd="0" presId="urn:microsoft.com/office/officeart/2005/8/layout/list1"/>
    <dgm:cxn modelId="{73BC6CF8-FB29-2B49-8071-6A09EFA7A74A}" type="presOf" srcId="{7303EC3E-6836-4A74-BE0E-DC99F337A4FD}" destId="{4415B0B0-FE5E-FD46-B0B5-19DCF76F9EB9}" srcOrd="1" destOrd="0" presId="urn:microsoft.com/office/officeart/2005/8/layout/list1"/>
    <dgm:cxn modelId="{CA723D79-6F17-3A4F-9003-F3B960574E9D}" type="presParOf" srcId="{6E5B7732-5172-3340-BD73-030315168FC0}" destId="{7E3CF285-73F1-6841-B274-BD987B60B10B}" srcOrd="0" destOrd="0" presId="urn:microsoft.com/office/officeart/2005/8/layout/list1"/>
    <dgm:cxn modelId="{6B37CB08-A489-F141-B806-37C3FAC1ACD8}" type="presParOf" srcId="{7E3CF285-73F1-6841-B274-BD987B60B10B}" destId="{14C34B0A-DC90-8D49-9091-35BA7CE2AAC3}" srcOrd="0" destOrd="0" presId="urn:microsoft.com/office/officeart/2005/8/layout/list1"/>
    <dgm:cxn modelId="{C69C437A-1DF4-134D-BFD9-3A8B53FF216E}" type="presParOf" srcId="{7E3CF285-73F1-6841-B274-BD987B60B10B}" destId="{E37EAC2D-3619-164C-A1CC-710C26955FBE}" srcOrd="1" destOrd="0" presId="urn:microsoft.com/office/officeart/2005/8/layout/list1"/>
    <dgm:cxn modelId="{8E6D8A42-D8D7-2D44-AE07-247FEAC229A5}" type="presParOf" srcId="{6E5B7732-5172-3340-BD73-030315168FC0}" destId="{9860C674-D427-D840-82BE-38F945BCC5BD}" srcOrd="1" destOrd="0" presId="urn:microsoft.com/office/officeart/2005/8/layout/list1"/>
    <dgm:cxn modelId="{9E0EE64C-29FF-BE48-8E59-04F798C3B010}" type="presParOf" srcId="{6E5B7732-5172-3340-BD73-030315168FC0}" destId="{46C9488D-14F1-C34C-8649-6B2B823EBBE5}" srcOrd="2" destOrd="0" presId="urn:microsoft.com/office/officeart/2005/8/layout/list1"/>
    <dgm:cxn modelId="{D52B53DE-49D9-D74B-99A2-6C34AEB67550}" type="presParOf" srcId="{6E5B7732-5172-3340-BD73-030315168FC0}" destId="{011338B8-5A50-1B41-9BB5-0C5CE8A77299}" srcOrd="3" destOrd="0" presId="urn:microsoft.com/office/officeart/2005/8/layout/list1"/>
    <dgm:cxn modelId="{B2257F2D-2AF2-BA4F-A73D-CE875A399F1B}" type="presParOf" srcId="{6E5B7732-5172-3340-BD73-030315168FC0}" destId="{141B8E2F-18AF-EC43-A917-BE00553B0278}" srcOrd="4" destOrd="0" presId="urn:microsoft.com/office/officeart/2005/8/layout/list1"/>
    <dgm:cxn modelId="{6714B76F-851B-0D4A-9A80-803D097C3E1B}" type="presParOf" srcId="{141B8E2F-18AF-EC43-A917-BE00553B0278}" destId="{F6B27A13-79BA-504F-B1EE-EB7EF1B34392}" srcOrd="0" destOrd="0" presId="urn:microsoft.com/office/officeart/2005/8/layout/list1"/>
    <dgm:cxn modelId="{7F09A3F6-4ECE-0C4D-8D72-858D3F210360}" type="presParOf" srcId="{141B8E2F-18AF-EC43-A917-BE00553B0278}" destId="{B4F7619C-24BC-B941-98FA-17193A162E76}" srcOrd="1" destOrd="0" presId="urn:microsoft.com/office/officeart/2005/8/layout/list1"/>
    <dgm:cxn modelId="{27DFC72A-25EE-CB4D-98DE-FE6B572C80FD}" type="presParOf" srcId="{6E5B7732-5172-3340-BD73-030315168FC0}" destId="{3D11B614-4AE5-B649-9D07-D83231504F8C}" srcOrd="5" destOrd="0" presId="urn:microsoft.com/office/officeart/2005/8/layout/list1"/>
    <dgm:cxn modelId="{5CA33505-B287-B148-B700-B5BAA50CD5A3}" type="presParOf" srcId="{6E5B7732-5172-3340-BD73-030315168FC0}" destId="{4CDE58B1-8FB8-344A-99A1-F5A6022B5C2D}" srcOrd="6" destOrd="0" presId="urn:microsoft.com/office/officeart/2005/8/layout/list1"/>
    <dgm:cxn modelId="{00026ED3-D052-4243-8176-2AE7F2F0C7DA}" type="presParOf" srcId="{6E5B7732-5172-3340-BD73-030315168FC0}" destId="{DB452831-4D85-2546-B37D-41CCFA37B239}" srcOrd="7" destOrd="0" presId="urn:microsoft.com/office/officeart/2005/8/layout/list1"/>
    <dgm:cxn modelId="{3DD73299-027C-ED44-82C5-AFA30357BDC2}" type="presParOf" srcId="{6E5B7732-5172-3340-BD73-030315168FC0}" destId="{905F6041-7FD0-A04D-BF2B-A579A8912AB9}" srcOrd="8" destOrd="0" presId="urn:microsoft.com/office/officeart/2005/8/layout/list1"/>
    <dgm:cxn modelId="{C6D01504-A0C5-1F4E-8C04-3CE45E8ED2EA}" type="presParOf" srcId="{905F6041-7FD0-A04D-BF2B-A579A8912AB9}" destId="{08CDCA7E-6AE0-5D42-8BAB-A73C6EC9E0C1}" srcOrd="0" destOrd="0" presId="urn:microsoft.com/office/officeart/2005/8/layout/list1"/>
    <dgm:cxn modelId="{0A448522-0AF8-9041-8AB7-B1759C679CF1}" type="presParOf" srcId="{905F6041-7FD0-A04D-BF2B-A579A8912AB9}" destId="{4415B0B0-FE5E-FD46-B0B5-19DCF76F9EB9}" srcOrd="1" destOrd="0" presId="urn:microsoft.com/office/officeart/2005/8/layout/list1"/>
    <dgm:cxn modelId="{75799C48-CE9C-B946-B182-12ED0F90B070}" type="presParOf" srcId="{6E5B7732-5172-3340-BD73-030315168FC0}" destId="{E990C640-6435-324E-9913-EC6A07838D29}" srcOrd="9" destOrd="0" presId="urn:microsoft.com/office/officeart/2005/8/layout/list1"/>
    <dgm:cxn modelId="{49A4A785-32DF-3B4B-8D2E-56C38D6618D4}" type="presParOf" srcId="{6E5B7732-5172-3340-BD73-030315168FC0}" destId="{7CADBCA0-7A5D-F643-9F14-A8350A1756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E25C52-6C6B-4D0D-A8D5-801BF586E44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C0B908C-5334-4178-82DD-76E86114A382}">
      <dgm:prSet/>
      <dgm:spPr/>
      <dgm:t>
        <a:bodyPr/>
        <a:lstStyle/>
        <a:p>
          <a:pPr>
            <a:defRPr b="1"/>
          </a:pPr>
          <a:r>
            <a:rPr lang="en-US" dirty="0"/>
            <a:t>History taking (chronic complex cases AND straightforward)</a:t>
          </a:r>
        </a:p>
      </dgm:t>
    </dgm:pt>
    <dgm:pt modelId="{3D9F14F6-740D-4676-A5D0-EB5938FE2B2A}" type="parTrans" cxnId="{C425F8D7-4C25-427B-BA89-FB7273873980}">
      <dgm:prSet/>
      <dgm:spPr/>
      <dgm:t>
        <a:bodyPr/>
        <a:lstStyle/>
        <a:p>
          <a:endParaRPr lang="en-US"/>
        </a:p>
      </dgm:t>
    </dgm:pt>
    <dgm:pt modelId="{E356BC14-E22D-4D52-83CE-9F1F7417B47E}" type="sibTrans" cxnId="{C425F8D7-4C25-427B-BA89-FB7273873980}">
      <dgm:prSet/>
      <dgm:spPr/>
      <dgm:t>
        <a:bodyPr/>
        <a:lstStyle/>
        <a:p>
          <a:endParaRPr lang="en-US"/>
        </a:p>
      </dgm:t>
    </dgm:pt>
    <dgm:pt modelId="{EFAB2C5D-DA95-4423-8E23-4FFC8A4BF6FB}">
      <dgm:prSet/>
      <dgm:spPr/>
      <dgm:t>
        <a:bodyPr/>
        <a:lstStyle/>
        <a:p>
          <a:r>
            <a:rPr lang="en-US" dirty="0"/>
            <a:t>Find the “light-switch” moment and look backward (decompensation: “never well since”) – timeline is often the key (move, flood, leak, renovations)</a:t>
          </a:r>
        </a:p>
      </dgm:t>
    </dgm:pt>
    <dgm:pt modelId="{AB520D91-50CB-4BF8-8A0D-15DB94693F95}" type="parTrans" cxnId="{D05AAA34-7515-4DA3-AF7F-57175382DAED}">
      <dgm:prSet/>
      <dgm:spPr/>
      <dgm:t>
        <a:bodyPr/>
        <a:lstStyle/>
        <a:p>
          <a:endParaRPr lang="en-US"/>
        </a:p>
      </dgm:t>
    </dgm:pt>
    <dgm:pt modelId="{11F83BF3-BEF0-4CF2-8F7B-7CA39E1BBB9F}" type="sibTrans" cxnId="{D05AAA34-7515-4DA3-AF7F-57175382DAED}">
      <dgm:prSet/>
      <dgm:spPr/>
      <dgm:t>
        <a:bodyPr/>
        <a:lstStyle/>
        <a:p>
          <a:endParaRPr lang="en-US"/>
        </a:p>
      </dgm:t>
    </dgm:pt>
    <dgm:pt modelId="{FE8C69B9-931B-48DC-9D26-297CACBC5208}">
      <dgm:prSet/>
      <dgm:spPr/>
      <dgm:t>
        <a:bodyPr/>
        <a:lstStyle/>
        <a:p>
          <a:r>
            <a:rPr lang="en-US" dirty="0"/>
            <a:t>Keynote Sx: fatigue, brain fog, congestion, chronicity, urinary </a:t>
          </a:r>
          <a:r>
            <a:rPr lang="en-US" dirty="0" err="1"/>
            <a:t>freq</a:t>
          </a:r>
          <a:r>
            <a:rPr lang="en-US" dirty="0"/>
            <a:t>/</a:t>
          </a:r>
          <a:r>
            <a:rPr lang="en-US" dirty="0" err="1"/>
            <a:t>urg</a:t>
          </a:r>
          <a:r>
            <a:rPr lang="en-US" dirty="0"/>
            <a:t> </a:t>
          </a:r>
        </a:p>
      </dgm:t>
    </dgm:pt>
    <dgm:pt modelId="{48DD8AD5-88E2-45D3-8A7B-A2B26855B434}" type="parTrans" cxnId="{FAAB9C34-6EDA-437C-94CB-84E36F948178}">
      <dgm:prSet/>
      <dgm:spPr/>
      <dgm:t>
        <a:bodyPr/>
        <a:lstStyle/>
        <a:p>
          <a:endParaRPr lang="en-US"/>
        </a:p>
      </dgm:t>
    </dgm:pt>
    <dgm:pt modelId="{DC1B323A-BDA5-4C77-BB22-58399118168D}" type="sibTrans" cxnId="{FAAB9C34-6EDA-437C-94CB-84E36F948178}">
      <dgm:prSet/>
      <dgm:spPr/>
      <dgm:t>
        <a:bodyPr/>
        <a:lstStyle/>
        <a:p>
          <a:endParaRPr lang="en-US"/>
        </a:p>
      </dgm:t>
    </dgm:pt>
    <dgm:pt modelId="{14C86BDF-F0B8-4932-B4A5-F1F24C2073E4}">
      <dgm:prSet/>
      <dgm:spPr/>
      <dgm:t>
        <a:bodyPr/>
        <a:lstStyle/>
        <a:p>
          <a:r>
            <a:rPr lang="en-US"/>
            <a:t>Peculiar Sx: odd parasthesias, “veil over eyes”, “internal vibrations”, etc.</a:t>
          </a:r>
        </a:p>
      </dgm:t>
    </dgm:pt>
    <dgm:pt modelId="{1642D78B-9ABA-4A58-91B2-6C73B359659C}" type="parTrans" cxnId="{AC75F7CE-0E30-40B3-8405-DC1F9BC0429E}">
      <dgm:prSet/>
      <dgm:spPr/>
      <dgm:t>
        <a:bodyPr/>
        <a:lstStyle/>
        <a:p>
          <a:endParaRPr lang="en-US"/>
        </a:p>
      </dgm:t>
    </dgm:pt>
    <dgm:pt modelId="{BF98C51F-F63F-4217-9326-78DA99197ABD}" type="sibTrans" cxnId="{AC75F7CE-0E30-40B3-8405-DC1F9BC0429E}">
      <dgm:prSet/>
      <dgm:spPr/>
      <dgm:t>
        <a:bodyPr/>
        <a:lstStyle/>
        <a:p>
          <a:endParaRPr lang="en-US"/>
        </a:p>
      </dgm:t>
    </dgm:pt>
    <dgm:pt modelId="{C3464767-A832-4877-ABAD-B0ACE0051FA6}">
      <dgm:prSet/>
      <dgm:spPr/>
      <dgm:t>
        <a:bodyPr/>
        <a:lstStyle/>
        <a:p>
          <a:r>
            <a:rPr lang="en-US" b="1"/>
            <a:t>Key Systems: sinuses, lungs, gut </a:t>
          </a:r>
          <a:endParaRPr lang="en-US"/>
        </a:p>
      </dgm:t>
    </dgm:pt>
    <dgm:pt modelId="{DAC63FBF-370D-4C42-B2AD-0B878A93F9BF}" type="parTrans" cxnId="{CBD63A0A-6D07-4ACB-BCCB-2AC98CB81DDF}">
      <dgm:prSet/>
      <dgm:spPr/>
      <dgm:t>
        <a:bodyPr/>
        <a:lstStyle/>
        <a:p>
          <a:endParaRPr lang="en-US"/>
        </a:p>
      </dgm:t>
    </dgm:pt>
    <dgm:pt modelId="{4729CE66-2D6A-4087-8A20-3ACF7B0017F0}" type="sibTrans" cxnId="{CBD63A0A-6D07-4ACB-BCCB-2AC98CB81DDF}">
      <dgm:prSet/>
      <dgm:spPr/>
      <dgm:t>
        <a:bodyPr/>
        <a:lstStyle/>
        <a:p>
          <a:endParaRPr lang="en-US"/>
        </a:p>
      </dgm:t>
    </dgm:pt>
    <dgm:pt modelId="{43C2C124-BD2C-4963-A9DA-45B6AF79799F}">
      <dgm:prSet/>
      <dgm:spPr/>
      <dgm:t>
        <a:bodyPr/>
        <a:lstStyle/>
        <a:p>
          <a:pPr>
            <a:defRPr b="1"/>
          </a:pPr>
          <a:r>
            <a:rPr lang="en-US" dirty="0"/>
            <a:t>Ask questions! Sequential, curious, suspicious </a:t>
          </a:r>
        </a:p>
      </dgm:t>
    </dgm:pt>
    <dgm:pt modelId="{C408C48D-718D-4E6E-AA3D-F0DDE543A512}" type="parTrans" cxnId="{8D6E6647-7729-4B34-847B-0701D410DE52}">
      <dgm:prSet/>
      <dgm:spPr/>
      <dgm:t>
        <a:bodyPr/>
        <a:lstStyle/>
        <a:p>
          <a:endParaRPr lang="en-US"/>
        </a:p>
      </dgm:t>
    </dgm:pt>
    <dgm:pt modelId="{CEAC6D48-8ADB-4E08-B376-50DBD374BCD5}" type="sibTrans" cxnId="{8D6E6647-7729-4B34-847B-0701D410DE52}">
      <dgm:prSet/>
      <dgm:spPr/>
      <dgm:t>
        <a:bodyPr/>
        <a:lstStyle/>
        <a:p>
          <a:endParaRPr lang="en-US"/>
        </a:p>
      </dgm:t>
    </dgm:pt>
    <dgm:pt modelId="{8952BA28-71B7-4CC1-BD9B-C65B5104EED5}">
      <dgm:prSet/>
      <dgm:spPr/>
      <dgm:t>
        <a:bodyPr/>
        <a:lstStyle/>
        <a:p>
          <a:pPr>
            <a:defRPr b="1"/>
          </a:pPr>
          <a:r>
            <a:rPr lang="en-US" dirty="0"/>
            <a:t>Questionnaires (Jill Crista, ND Mold, Richard Horowitz, MD MSIDS)</a:t>
          </a:r>
        </a:p>
      </dgm:t>
    </dgm:pt>
    <dgm:pt modelId="{B25A7F68-9079-4BC1-B09B-4E02783A8A77}" type="parTrans" cxnId="{4D7A7AB3-9DB9-4270-AB84-36C3E71DA6A6}">
      <dgm:prSet/>
      <dgm:spPr/>
      <dgm:t>
        <a:bodyPr/>
        <a:lstStyle/>
        <a:p>
          <a:endParaRPr lang="en-US"/>
        </a:p>
      </dgm:t>
    </dgm:pt>
    <dgm:pt modelId="{32E05DC9-8F1C-4F96-9F23-86BCEE4233E6}" type="sibTrans" cxnId="{4D7A7AB3-9DB9-4270-AB84-36C3E71DA6A6}">
      <dgm:prSet/>
      <dgm:spPr/>
      <dgm:t>
        <a:bodyPr/>
        <a:lstStyle/>
        <a:p>
          <a:endParaRPr lang="en-US"/>
        </a:p>
      </dgm:t>
    </dgm:pt>
    <dgm:pt modelId="{8AFD4B62-80FA-4BB6-A15C-CBB20CCEDE9A}">
      <dgm:prSet/>
      <dgm:spPr/>
      <dgm:t>
        <a:bodyPr/>
        <a:lstStyle/>
        <a:p>
          <a:pPr>
            <a:defRPr b="1"/>
          </a:pPr>
          <a:r>
            <a:rPr lang="en-US" dirty="0"/>
            <a:t>Screening (Visual Contrast Sensitivity)</a:t>
          </a:r>
        </a:p>
      </dgm:t>
    </dgm:pt>
    <dgm:pt modelId="{D7EA7D2E-0826-4549-A464-EE2154407F8F}" type="parTrans" cxnId="{1506A641-1799-4B57-A907-BFA39845207C}">
      <dgm:prSet/>
      <dgm:spPr/>
      <dgm:t>
        <a:bodyPr/>
        <a:lstStyle/>
        <a:p>
          <a:endParaRPr lang="en-US"/>
        </a:p>
      </dgm:t>
    </dgm:pt>
    <dgm:pt modelId="{73C358FF-88FB-4999-97EF-E2FDF1ACBD0B}" type="sibTrans" cxnId="{1506A641-1799-4B57-A907-BFA39845207C}">
      <dgm:prSet/>
      <dgm:spPr/>
      <dgm:t>
        <a:bodyPr/>
        <a:lstStyle/>
        <a:p>
          <a:endParaRPr lang="en-US"/>
        </a:p>
      </dgm:t>
    </dgm:pt>
    <dgm:pt modelId="{297FEB51-CC55-44F8-A50F-17352125B5A2}">
      <dgm:prSet/>
      <dgm:spPr/>
      <dgm:t>
        <a:bodyPr/>
        <a:lstStyle/>
        <a:p>
          <a:pPr>
            <a:defRPr b="1"/>
          </a:pPr>
          <a:r>
            <a:rPr lang="en-US" dirty="0"/>
            <a:t>Tests (urine, blood, environmental) + Mold Inspection </a:t>
          </a:r>
        </a:p>
      </dgm:t>
    </dgm:pt>
    <dgm:pt modelId="{6B03D4C8-50D1-4565-9151-A9DCC0903947}" type="parTrans" cxnId="{2952A10A-9FC9-4A0B-A6E8-9C3E31F1A3E8}">
      <dgm:prSet/>
      <dgm:spPr/>
      <dgm:t>
        <a:bodyPr/>
        <a:lstStyle/>
        <a:p>
          <a:endParaRPr lang="en-US"/>
        </a:p>
      </dgm:t>
    </dgm:pt>
    <dgm:pt modelId="{26300CAA-3A64-4030-A185-741999AFF076}" type="sibTrans" cxnId="{2952A10A-9FC9-4A0B-A6E8-9C3E31F1A3E8}">
      <dgm:prSet/>
      <dgm:spPr/>
      <dgm:t>
        <a:bodyPr/>
        <a:lstStyle/>
        <a:p>
          <a:endParaRPr lang="en-US"/>
        </a:p>
      </dgm:t>
    </dgm:pt>
    <dgm:pt modelId="{E2D2B2C7-24D0-4A94-8300-1E1E5C43254E}">
      <dgm:prSet/>
      <dgm:spPr/>
      <dgm:t>
        <a:bodyPr/>
        <a:lstStyle/>
        <a:p>
          <a:r>
            <a:rPr lang="en-US" dirty="0"/>
            <a:t>Provoked vs unprovoked </a:t>
          </a:r>
        </a:p>
      </dgm:t>
    </dgm:pt>
    <dgm:pt modelId="{D161C6AB-D30A-469E-AC7E-1CDB384C1F79}" type="parTrans" cxnId="{289FE4DB-7870-4FBA-8E08-444BF3B329EC}">
      <dgm:prSet/>
      <dgm:spPr/>
      <dgm:t>
        <a:bodyPr/>
        <a:lstStyle/>
        <a:p>
          <a:endParaRPr lang="en-US"/>
        </a:p>
      </dgm:t>
    </dgm:pt>
    <dgm:pt modelId="{9F4BF2AD-6143-4093-B5F8-99587E25D09B}" type="sibTrans" cxnId="{289FE4DB-7870-4FBA-8E08-444BF3B329EC}">
      <dgm:prSet/>
      <dgm:spPr/>
      <dgm:t>
        <a:bodyPr/>
        <a:lstStyle/>
        <a:p>
          <a:endParaRPr lang="en-US"/>
        </a:p>
      </dgm:t>
    </dgm:pt>
    <dgm:pt modelId="{71EC00E8-C8B2-42F9-A12C-6BED730823E6}" type="pres">
      <dgm:prSet presAssocID="{F0E25C52-6C6B-4D0D-A8D5-801BF586E448}" presName="root" presStyleCnt="0">
        <dgm:presLayoutVars>
          <dgm:dir/>
          <dgm:resizeHandles val="exact"/>
        </dgm:presLayoutVars>
      </dgm:prSet>
      <dgm:spPr/>
    </dgm:pt>
    <dgm:pt modelId="{6EAF48E8-8719-4CEA-A30C-AC828E8EBB93}" type="pres">
      <dgm:prSet presAssocID="{0C0B908C-5334-4178-82DD-76E86114A382}" presName="compNode" presStyleCnt="0"/>
      <dgm:spPr/>
    </dgm:pt>
    <dgm:pt modelId="{21CF94EF-F806-48FA-A8AC-F600B1938BE7}" type="pres">
      <dgm:prSet presAssocID="{0C0B908C-5334-4178-82DD-76E86114A382}" presName="iconRect" presStyleLbl="node1" presStyleIdx="0" presStyleCnt="5" custLinFactX="6361" custLinFactNeighborX="100000" custLinFactNeighborY="11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20FDCA71-0B71-4498-B561-E8B263C251B2}" type="pres">
      <dgm:prSet presAssocID="{0C0B908C-5334-4178-82DD-76E86114A382}" presName="iconSpace" presStyleCnt="0"/>
      <dgm:spPr/>
    </dgm:pt>
    <dgm:pt modelId="{B2B8B04C-F68F-4178-BF35-E037548BD831}" type="pres">
      <dgm:prSet presAssocID="{0C0B908C-5334-4178-82DD-76E86114A382}" presName="parTx" presStyleLbl="revTx" presStyleIdx="0" presStyleCnt="10" custLinFactNeighborX="37226" custLinFactNeighborY="989">
        <dgm:presLayoutVars>
          <dgm:chMax val="0"/>
          <dgm:chPref val="0"/>
        </dgm:presLayoutVars>
      </dgm:prSet>
      <dgm:spPr/>
    </dgm:pt>
    <dgm:pt modelId="{CA78F519-CBBB-4F98-9653-B89FDBC32D9E}" type="pres">
      <dgm:prSet presAssocID="{0C0B908C-5334-4178-82DD-76E86114A382}" presName="txSpace" presStyleCnt="0"/>
      <dgm:spPr/>
    </dgm:pt>
    <dgm:pt modelId="{593BDE1F-C0EE-4243-9789-9DF361233D95}" type="pres">
      <dgm:prSet presAssocID="{0C0B908C-5334-4178-82DD-76E86114A382}" presName="desTx" presStyleLbl="revTx" presStyleIdx="1" presStyleCnt="10" custLinFactNeighborX="37226" custLinFactNeighborY="360">
        <dgm:presLayoutVars/>
      </dgm:prSet>
      <dgm:spPr/>
    </dgm:pt>
    <dgm:pt modelId="{D4E8CC97-B748-4853-964D-DA4F6E7B28AB}" type="pres">
      <dgm:prSet presAssocID="{E356BC14-E22D-4D52-83CE-9F1F7417B47E}" presName="sibTrans" presStyleCnt="0"/>
      <dgm:spPr/>
    </dgm:pt>
    <dgm:pt modelId="{3664FE04-09C4-457C-A88E-CA461782287E}" type="pres">
      <dgm:prSet presAssocID="{43C2C124-BD2C-4963-A9DA-45B6AF79799F}" presName="compNode" presStyleCnt="0"/>
      <dgm:spPr/>
    </dgm:pt>
    <dgm:pt modelId="{0C20C95C-6429-4D96-8F4E-9E0451FCD2B2}" type="pres">
      <dgm:prSet presAssocID="{43C2C124-BD2C-4963-A9DA-45B6AF79799F}" presName="iconRect" presStyleLbl="node1" presStyleIdx="1" presStyleCnt="5" custLinFactX="100000" custLinFactNeighborX="1839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1EA5754D-9BDB-43FA-8F44-B084D00955CA}" type="pres">
      <dgm:prSet presAssocID="{43C2C124-BD2C-4963-A9DA-45B6AF79799F}" presName="iconSpace" presStyleCnt="0"/>
      <dgm:spPr/>
    </dgm:pt>
    <dgm:pt modelId="{B5307251-1119-4C22-A17B-B08793A571A5}" type="pres">
      <dgm:prSet presAssocID="{43C2C124-BD2C-4963-A9DA-45B6AF79799F}" presName="parTx" presStyleLbl="revTx" presStyleIdx="2" presStyleCnt="10" custLinFactNeighborX="99374">
        <dgm:presLayoutVars>
          <dgm:chMax val="0"/>
          <dgm:chPref val="0"/>
        </dgm:presLayoutVars>
      </dgm:prSet>
      <dgm:spPr/>
    </dgm:pt>
    <dgm:pt modelId="{15E21E11-2735-4191-AEDF-1CE017AAB8EB}" type="pres">
      <dgm:prSet presAssocID="{43C2C124-BD2C-4963-A9DA-45B6AF79799F}" presName="txSpace" presStyleCnt="0"/>
      <dgm:spPr/>
    </dgm:pt>
    <dgm:pt modelId="{0024B848-254D-4392-9CDA-0DBF57413518}" type="pres">
      <dgm:prSet presAssocID="{43C2C124-BD2C-4963-A9DA-45B6AF79799F}" presName="desTx" presStyleLbl="revTx" presStyleIdx="3" presStyleCnt="10">
        <dgm:presLayoutVars/>
      </dgm:prSet>
      <dgm:spPr/>
    </dgm:pt>
    <dgm:pt modelId="{66384064-B1A5-4BCC-A2A2-BED30BE9677F}" type="pres">
      <dgm:prSet presAssocID="{CEAC6D48-8ADB-4E08-B376-50DBD374BCD5}" presName="sibTrans" presStyleCnt="0"/>
      <dgm:spPr/>
    </dgm:pt>
    <dgm:pt modelId="{4BB5A834-948F-4EF2-9AC5-6E34FA2FF898}" type="pres">
      <dgm:prSet presAssocID="{8952BA28-71B7-4CC1-BD9B-C65B5104EED5}" presName="compNode" presStyleCnt="0"/>
      <dgm:spPr/>
    </dgm:pt>
    <dgm:pt modelId="{6484BED2-4B80-442A-8595-869DAFA96C23}" type="pres">
      <dgm:prSet presAssocID="{8952BA28-71B7-4CC1-BD9B-C65B5104EED5}" presName="iconRect" presStyleLbl="node1" presStyleIdx="2" presStyleCnt="5" custLinFactY="100000" custLinFactNeighborX="-51789" custLinFactNeighborY="1841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barrow"/>
        </a:ext>
      </dgm:extLst>
    </dgm:pt>
    <dgm:pt modelId="{0C57CAF1-8B0A-415D-B13D-9F60F57B87C5}" type="pres">
      <dgm:prSet presAssocID="{8952BA28-71B7-4CC1-BD9B-C65B5104EED5}" presName="iconSpace" presStyleCnt="0"/>
      <dgm:spPr/>
    </dgm:pt>
    <dgm:pt modelId="{9A4E1F85-64F5-4C5F-B41B-582CADEF5CD1}" type="pres">
      <dgm:prSet presAssocID="{8952BA28-71B7-4CC1-BD9B-C65B5104EED5}" presName="parTx" presStyleLbl="revTx" presStyleIdx="4" presStyleCnt="10" custLinFactY="100000" custLinFactNeighborX="-18127" custLinFactNeighborY="142911">
        <dgm:presLayoutVars>
          <dgm:chMax val="0"/>
          <dgm:chPref val="0"/>
        </dgm:presLayoutVars>
      </dgm:prSet>
      <dgm:spPr/>
    </dgm:pt>
    <dgm:pt modelId="{B8A7D1EE-B342-494B-8FE6-01286DFCCA36}" type="pres">
      <dgm:prSet presAssocID="{8952BA28-71B7-4CC1-BD9B-C65B5104EED5}" presName="txSpace" presStyleCnt="0"/>
      <dgm:spPr/>
    </dgm:pt>
    <dgm:pt modelId="{D1B6CD99-2954-43B1-8667-3BA37FEB9A60}" type="pres">
      <dgm:prSet presAssocID="{8952BA28-71B7-4CC1-BD9B-C65B5104EED5}" presName="desTx" presStyleLbl="revTx" presStyleIdx="5" presStyleCnt="10">
        <dgm:presLayoutVars/>
      </dgm:prSet>
      <dgm:spPr/>
    </dgm:pt>
    <dgm:pt modelId="{93BB5456-A8E0-4387-AE21-1C74FE4905F5}" type="pres">
      <dgm:prSet presAssocID="{32E05DC9-8F1C-4F96-9F23-86BCEE4233E6}" presName="sibTrans" presStyleCnt="0"/>
      <dgm:spPr/>
    </dgm:pt>
    <dgm:pt modelId="{FF8B8C73-639C-4AE9-88B1-A469782974A1}" type="pres">
      <dgm:prSet presAssocID="{8AFD4B62-80FA-4BB6-A15C-CBB20CCEDE9A}" presName="compNode" presStyleCnt="0"/>
      <dgm:spPr/>
    </dgm:pt>
    <dgm:pt modelId="{E77F9280-F515-49FF-822A-91883623F08D}" type="pres">
      <dgm:prSet presAssocID="{8AFD4B62-80FA-4BB6-A15C-CBB20CCEDE9A}" presName="iconRect" presStyleLbl="node1" presStyleIdx="3" presStyleCnt="5" custLinFactX="20306" custLinFactNeighborX="100000" custLinFactNeighborY="555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F7E00DBF-6135-45F6-94F7-649D6D7309B4}" type="pres">
      <dgm:prSet presAssocID="{8AFD4B62-80FA-4BB6-A15C-CBB20CCEDE9A}" presName="iconSpace" presStyleCnt="0"/>
      <dgm:spPr/>
    </dgm:pt>
    <dgm:pt modelId="{28CBD3AE-84FF-4882-95C0-0992C645C93B}" type="pres">
      <dgm:prSet presAssocID="{8AFD4B62-80FA-4BB6-A15C-CBB20CCEDE9A}" presName="parTx" presStyleLbl="revTx" presStyleIdx="6" presStyleCnt="10" custLinFactNeighborX="42108" custLinFactNeighborY="4745">
        <dgm:presLayoutVars>
          <dgm:chMax val="0"/>
          <dgm:chPref val="0"/>
        </dgm:presLayoutVars>
      </dgm:prSet>
      <dgm:spPr/>
    </dgm:pt>
    <dgm:pt modelId="{5A4BBADD-97AC-4964-81D1-4F06C4281D25}" type="pres">
      <dgm:prSet presAssocID="{8AFD4B62-80FA-4BB6-A15C-CBB20CCEDE9A}" presName="txSpace" presStyleCnt="0"/>
      <dgm:spPr/>
    </dgm:pt>
    <dgm:pt modelId="{8C8E27C5-1E77-46EC-BF2D-82CB9793ABC6}" type="pres">
      <dgm:prSet presAssocID="{8AFD4B62-80FA-4BB6-A15C-CBB20CCEDE9A}" presName="desTx" presStyleLbl="revTx" presStyleIdx="7" presStyleCnt="10">
        <dgm:presLayoutVars/>
      </dgm:prSet>
      <dgm:spPr/>
    </dgm:pt>
    <dgm:pt modelId="{2BAF09B2-A253-4A3E-95B2-679127D748A1}" type="pres">
      <dgm:prSet presAssocID="{73C358FF-88FB-4999-97EF-E2FDF1ACBD0B}" presName="sibTrans" presStyleCnt="0"/>
      <dgm:spPr/>
    </dgm:pt>
    <dgm:pt modelId="{9D6B3138-4CC4-4719-A6BC-727C3F33E9FF}" type="pres">
      <dgm:prSet presAssocID="{297FEB51-CC55-44F8-A50F-17352125B5A2}" presName="compNode" presStyleCnt="0"/>
      <dgm:spPr/>
    </dgm:pt>
    <dgm:pt modelId="{DC419C04-E3D3-4F7B-845A-9AC8004E0181}" type="pres">
      <dgm:prSet presAssocID="{297FEB51-CC55-44F8-A50F-17352125B5A2}" presName="iconRect" presStyleLbl="node1" presStyleIdx="4" presStyleCnt="5" custLinFactX="-100000" custLinFactY="51115" custLinFactNeighborX="-110007" custLinFactNeighborY="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79E18E59-4C71-44E2-BA93-614A45BC8FF6}" type="pres">
      <dgm:prSet presAssocID="{297FEB51-CC55-44F8-A50F-17352125B5A2}" presName="iconSpace" presStyleCnt="0"/>
      <dgm:spPr/>
    </dgm:pt>
    <dgm:pt modelId="{6D62BE25-00FC-4F76-B775-81BE5D7D29F9}" type="pres">
      <dgm:prSet presAssocID="{297FEB51-CC55-44F8-A50F-17352125B5A2}" presName="parTx" presStyleLbl="revTx" presStyleIdx="8" presStyleCnt="10" custLinFactY="29046" custLinFactNeighborX="-73503" custLinFactNeighborY="100000">
        <dgm:presLayoutVars>
          <dgm:chMax val="0"/>
          <dgm:chPref val="0"/>
        </dgm:presLayoutVars>
      </dgm:prSet>
      <dgm:spPr/>
    </dgm:pt>
    <dgm:pt modelId="{A772D68D-7BDB-4483-902A-1F5FF4B7D9C9}" type="pres">
      <dgm:prSet presAssocID="{297FEB51-CC55-44F8-A50F-17352125B5A2}" presName="txSpace" presStyleCnt="0"/>
      <dgm:spPr/>
    </dgm:pt>
    <dgm:pt modelId="{C72029D0-0142-45D1-A19E-8AF59AE2AF90}" type="pres">
      <dgm:prSet presAssocID="{297FEB51-CC55-44F8-A50F-17352125B5A2}" presName="desTx" presStyleLbl="revTx" presStyleIdx="9" presStyleCnt="10" custScaleY="29242" custLinFactNeighborX="-73503" custLinFactNeighborY="78455">
        <dgm:presLayoutVars/>
      </dgm:prSet>
      <dgm:spPr/>
    </dgm:pt>
  </dgm:ptLst>
  <dgm:cxnLst>
    <dgm:cxn modelId="{71F8A100-17E0-4BD9-9E81-1C39B160B10E}" type="presOf" srcId="{0C0B908C-5334-4178-82DD-76E86114A382}" destId="{B2B8B04C-F68F-4178-BF35-E037548BD831}" srcOrd="0" destOrd="0" presId="urn:microsoft.com/office/officeart/2018/5/layout/CenteredIconLabelDescriptionList"/>
    <dgm:cxn modelId="{CBD63A0A-6D07-4ACB-BCCB-2AC98CB81DDF}" srcId="{0C0B908C-5334-4178-82DD-76E86114A382}" destId="{C3464767-A832-4877-ABAD-B0ACE0051FA6}" srcOrd="3" destOrd="0" parTransId="{DAC63FBF-370D-4C42-B2AD-0B878A93F9BF}" sibTransId="{4729CE66-2D6A-4087-8A20-3ACF7B0017F0}"/>
    <dgm:cxn modelId="{2952A10A-9FC9-4A0B-A6E8-9C3E31F1A3E8}" srcId="{F0E25C52-6C6B-4D0D-A8D5-801BF586E448}" destId="{297FEB51-CC55-44F8-A50F-17352125B5A2}" srcOrd="4" destOrd="0" parTransId="{6B03D4C8-50D1-4565-9151-A9DCC0903947}" sibTransId="{26300CAA-3A64-4030-A185-741999AFF076}"/>
    <dgm:cxn modelId="{E8363F19-2ACD-4E88-ADA0-C0EBAEBBC743}" type="presOf" srcId="{14C86BDF-F0B8-4932-B4A5-F1F24C2073E4}" destId="{593BDE1F-C0EE-4243-9789-9DF361233D95}" srcOrd="0" destOrd="2" presId="urn:microsoft.com/office/officeart/2018/5/layout/CenteredIconLabelDescriptionList"/>
    <dgm:cxn modelId="{71FA5B1C-BD9B-4437-90F5-B41AA59DB846}" type="presOf" srcId="{8AFD4B62-80FA-4BB6-A15C-CBB20CCEDE9A}" destId="{28CBD3AE-84FF-4882-95C0-0992C645C93B}" srcOrd="0" destOrd="0" presId="urn:microsoft.com/office/officeart/2018/5/layout/CenteredIconLabelDescriptionList"/>
    <dgm:cxn modelId="{3363F92B-6C26-46CA-B9F0-A32FCB390B1B}" type="presOf" srcId="{E2D2B2C7-24D0-4A94-8300-1E1E5C43254E}" destId="{C72029D0-0142-45D1-A19E-8AF59AE2AF90}" srcOrd="0" destOrd="0" presId="urn:microsoft.com/office/officeart/2018/5/layout/CenteredIconLabelDescriptionList"/>
    <dgm:cxn modelId="{FAAB9C34-6EDA-437C-94CB-84E36F948178}" srcId="{0C0B908C-5334-4178-82DD-76E86114A382}" destId="{FE8C69B9-931B-48DC-9D26-297CACBC5208}" srcOrd="1" destOrd="0" parTransId="{48DD8AD5-88E2-45D3-8A7B-A2B26855B434}" sibTransId="{DC1B323A-BDA5-4C77-BB22-58399118168D}"/>
    <dgm:cxn modelId="{D05AAA34-7515-4DA3-AF7F-57175382DAED}" srcId="{0C0B908C-5334-4178-82DD-76E86114A382}" destId="{EFAB2C5D-DA95-4423-8E23-4FFC8A4BF6FB}" srcOrd="0" destOrd="0" parTransId="{AB520D91-50CB-4BF8-8A0D-15DB94693F95}" sibTransId="{11F83BF3-BEF0-4CF2-8F7B-7CA39E1BBB9F}"/>
    <dgm:cxn modelId="{44E2B13C-CEA7-4904-8639-802AED721462}" type="presOf" srcId="{EFAB2C5D-DA95-4423-8E23-4FFC8A4BF6FB}" destId="{593BDE1F-C0EE-4243-9789-9DF361233D95}" srcOrd="0" destOrd="0" presId="urn:microsoft.com/office/officeart/2018/5/layout/CenteredIconLabelDescriptionList"/>
    <dgm:cxn modelId="{1506A641-1799-4B57-A907-BFA39845207C}" srcId="{F0E25C52-6C6B-4D0D-A8D5-801BF586E448}" destId="{8AFD4B62-80FA-4BB6-A15C-CBB20CCEDE9A}" srcOrd="3" destOrd="0" parTransId="{D7EA7D2E-0826-4549-A464-EE2154407F8F}" sibTransId="{73C358FF-88FB-4999-97EF-E2FDF1ACBD0B}"/>
    <dgm:cxn modelId="{8D6E6647-7729-4B34-847B-0701D410DE52}" srcId="{F0E25C52-6C6B-4D0D-A8D5-801BF586E448}" destId="{43C2C124-BD2C-4963-A9DA-45B6AF79799F}" srcOrd="1" destOrd="0" parTransId="{C408C48D-718D-4E6E-AA3D-F0DDE543A512}" sibTransId="{CEAC6D48-8ADB-4E08-B376-50DBD374BCD5}"/>
    <dgm:cxn modelId="{B5A9F54A-D8B7-45E4-9297-B5706A9F4749}" type="presOf" srcId="{8952BA28-71B7-4CC1-BD9B-C65B5104EED5}" destId="{9A4E1F85-64F5-4C5F-B41B-582CADEF5CD1}" srcOrd="0" destOrd="0" presId="urn:microsoft.com/office/officeart/2018/5/layout/CenteredIconLabelDescriptionList"/>
    <dgm:cxn modelId="{A716715B-3BA5-450C-98DE-0AD511444E6C}" type="presOf" srcId="{297FEB51-CC55-44F8-A50F-17352125B5A2}" destId="{6D62BE25-00FC-4F76-B775-81BE5D7D29F9}" srcOrd="0" destOrd="0" presId="urn:microsoft.com/office/officeart/2018/5/layout/CenteredIconLabelDescriptionList"/>
    <dgm:cxn modelId="{4D7A7AB3-9DB9-4270-AB84-36C3E71DA6A6}" srcId="{F0E25C52-6C6B-4D0D-A8D5-801BF586E448}" destId="{8952BA28-71B7-4CC1-BD9B-C65B5104EED5}" srcOrd="2" destOrd="0" parTransId="{B25A7F68-9079-4BC1-B09B-4E02783A8A77}" sibTransId="{32E05DC9-8F1C-4F96-9F23-86BCEE4233E6}"/>
    <dgm:cxn modelId="{EAE4C4B9-60D7-4BE9-89C2-120657EE5E10}" type="presOf" srcId="{F0E25C52-6C6B-4D0D-A8D5-801BF586E448}" destId="{71EC00E8-C8B2-42F9-A12C-6BED730823E6}" srcOrd="0" destOrd="0" presId="urn:microsoft.com/office/officeart/2018/5/layout/CenteredIconLabelDescriptionList"/>
    <dgm:cxn modelId="{EF8FF6BA-4228-4678-921D-2B8AF52A93B9}" type="presOf" srcId="{C3464767-A832-4877-ABAD-B0ACE0051FA6}" destId="{593BDE1F-C0EE-4243-9789-9DF361233D95}" srcOrd="0" destOrd="3" presId="urn:microsoft.com/office/officeart/2018/5/layout/CenteredIconLabelDescriptionList"/>
    <dgm:cxn modelId="{AC75F7CE-0E30-40B3-8405-DC1F9BC0429E}" srcId="{0C0B908C-5334-4178-82DD-76E86114A382}" destId="{14C86BDF-F0B8-4932-B4A5-F1F24C2073E4}" srcOrd="2" destOrd="0" parTransId="{1642D78B-9ABA-4A58-91B2-6C73B359659C}" sibTransId="{BF98C51F-F63F-4217-9326-78DA99197ABD}"/>
    <dgm:cxn modelId="{2BBE62D7-BDD8-460A-A6D6-EB2789051CA5}" type="presOf" srcId="{43C2C124-BD2C-4963-A9DA-45B6AF79799F}" destId="{B5307251-1119-4C22-A17B-B08793A571A5}" srcOrd="0" destOrd="0" presId="urn:microsoft.com/office/officeart/2018/5/layout/CenteredIconLabelDescriptionList"/>
    <dgm:cxn modelId="{C425F8D7-4C25-427B-BA89-FB7273873980}" srcId="{F0E25C52-6C6B-4D0D-A8D5-801BF586E448}" destId="{0C0B908C-5334-4178-82DD-76E86114A382}" srcOrd="0" destOrd="0" parTransId="{3D9F14F6-740D-4676-A5D0-EB5938FE2B2A}" sibTransId="{E356BC14-E22D-4D52-83CE-9F1F7417B47E}"/>
    <dgm:cxn modelId="{289FE4DB-7870-4FBA-8E08-444BF3B329EC}" srcId="{297FEB51-CC55-44F8-A50F-17352125B5A2}" destId="{E2D2B2C7-24D0-4A94-8300-1E1E5C43254E}" srcOrd="0" destOrd="0" parTransId="{D161C6AB-D30A-469E-AC7E-1CDB384C1F79}" sibTransId="{9F4BF2AD-6143-4093-B5F8-99587E25D09B}"/>
    <dgm:cxn modelId="{AAA7BDDD-D0EC-40A9-B5A8-4F89BA7AB9FB}" type="presOf" srcId="{FE8C69B9-931B-48DC-9D26-297CACBC5208}" destId="{593BDE1F-C0EE-4243-9789-9DF361233D95}" srcOrd="0" destOrd="1" presId="urn:microsoft.com/office/officeart/2018/5/layout/CenteredIconLabelDescriptionList"/>
    <dgm:cxn modelId="{BA4B4E72-A0C4-443D-8B0A-77F237B79CAA}" type="presParOf" srcId="{71EC00E8-C8B2-42F9-A12C-6BED730823E6}" destId="{6EAF48E8-8719-4CEA-A30C-AC828E8EBB93}" srcOrd="0" destOrd="0" presId="urn:microsoft.com/office/officeart/2018/5/layout/CenteredIconLabelDescriptionList"/>
    <dgm:cxn modelId="{FD762411-ACB2-41D1-AF04-EAB874487FB4}" type="presParOf" srcId="{6EAF48E8-8719-4CEA-A30C-AC828E8EBB93}" destId="{21CF94EF-F806-48FA-A8AC-F600B1938BE7}" srcOrd="0" destOrd="0" presId="urn:microsoft.com/office/officeart/2018/5/layout/CenteredIconLabelDescriptionList"/>
    <dgm:cxn modelId="{A09A3AD1-781C-4C74-AE83-5B291D48E8AD}" type="presParOf" srcId="{6EAF48E8-8719-4CEA-A30C-AC828E8EBB93}" destId="{20FDCA71-0B71-4498-B561-E8B263C251B2}" srcOrd="1" destOrd="0" presId="urn:microsoft.com/office/officeart/2018/5/layout/CenteredIconLabelDescriptionList"/>
    <dgm:cxn modelId="{EFDB8CC2-D64D-4F82-93B4-C77D5B06B729}" type="presParOf" srcId="{6EAF48E8-8719-4CEA-A30C-AC828E8EBB93}" destId="{B2B8B04C-F68F-4178-BF35-E037548BD831}" srcOrd="2" destOrd="0" presId="urn:microsoft.com/office/officeart/2018/5/layout/CenteredIconLabelDescriptionList"/>
    <dgm:cxn modelId="{A09B4EA2-CAE8-492E-964E-8668995D5972}" type="presParOf" srcId="{6EAF48E8-8719-4CEA-A30C-AC828E8EBB93}" destId="{CA78F519-CBBB-4F98-9653-B89FDBC32D9E}" srcOrd="3" destOrd="0" presId="urn:microsoft.com/office/officeart/2018/5/layout/CenteredIconLabelDescriptionList"/>
    <dgm:cxn modelId="{A8CB9A08-1185-457D-B83D-A8F3B08974DC}" type="presParOf" srcId="{6EAF48E8-8719-4CEA-A30C-AC828E8EBB93}" destId="{593BDE1F-C0EE-4243-9789-9DF361233D95}" srcOrd="4" destOrd="0" presId="urn:microsoft.com/office/officeart/2018/5/layout/CenteredIconLabelDescriptionList"/>
    <dgm:cxn modelId="{8B9B14D2-20B1-4D2A-9FE6-2F0C10F4608B}" type="presParOf" srcId="{71EC00E8-C8B2-42F9-A12C-6BED730823E6}" destId="{D4E8CC97-B748-4853-964D-DA4F6E7B28AB}" srcOrd="1" destOrd="0" presId="urn:microsoft.com/office/officeart/2018/5/layout/CenteredIconLabelDescriptionList"/>
    <dgm:cxn modelId="{BC44C217-0A54-45CB-B2BA-B30DE1ABD439}" type="presParOf" srcId="{71EC00E8-C8B2-42F9-A12C-6BED730823E6}" destId="{3664FE04-09C4-457C-A88E-CA461782287E}" srcOrd="2" destOrd="0" presId="urn:microsoft.com/office/officeart/2018/5/layout/CenteredIconLabelDescriptionList"/>
    <dgm:cxn modelId="{70AF72B9-1B77-41BD-809C-F7ED093A9E8A}" type="presParOf" srcId="{3664FE04-09C4-457C-A88E-CA461782287E}" destId="{0C20C95C-6429-4D96-8F4E-9E0451FCD2B2}" srcOrd="0" destOrd="0" presId="urn:microsoft.com/office/officeart/2018/5/layout/CenteredIconLabelDescriptionList"/>
    <dgm:cxn modelId="{6E6D11FD-6DB3-4D6C-AFBF-55AEDC55E429}" type="presParOf" srcId="{3664FE04-09C4-457C-A88E-CA461782287E}" destId="{1EA5754D-9BDB-43FA-8F44-B084D00955CA}" srcOrd="1" destOrd="0" presId="urn:microsoft.com/office/officeart/2018/5/layout/CenteredIconLabelDescriptionList"/>
    <dgm:cxn modelId="{3E1E2037-837D-42B9-BA3A-A94CF5E9CFD2}" type="presParOf" srcId="{3664FE04-09C4-457C-A88E-CA461782287E}" destId="{B5307251-1119-4C22-A17B-B08793A571A5}" srcOrd="2" destOrd="0" presId="urn:microsoft.com/office/officeart/2018/5/layout/CenteredIconLabelDescriptionList"/>
    <dgm:cxn modelId="{27E196A8-3B50-4C6E-840B-FA37F1B5A20D}" type="presParOf" srcId="{3664FE04-09C4-457C-A88E-CA461782287E}" destId="{15E21E11-2735-4191-AEDF-1CE017AAB8EB}" srcOrd="3" destOrd="0" presId="urn:microsoft.com/office/officeart/2018/5/layout/CenteredIconLabelDescriptionList"/>
    <dgm:cxn modelId="{8C33D15E-1097-4323-BCEA-6FA3DA9319D3}" type="presParOf" srcId="{3664FE04-09C4-457C-A88E-CA461782287E}" destId="{0024B848-254D-4392-9CDA-0DBF57413518}" srcOrd="4" destOrd="0" presId="urn:microsoft.com/office/officeart/2018/5/layout/CenteredIconLabelDescriptionList"/>
    <dgm:cxn modelId="{96B4DAF1-9922-463C-AC14-6737C9745631}" type="presParOf" srcId="{71EC00E8-C8B2-42F9-A12C-6BED730823E6}" destId="{66384064-B1A5-4BCC-A2A2-BED30BE9677F}" srcOrd="3" destOrd="0" presId="urn:microsoft.com/office/officeart/2018/5/layout/CenteredIconLabelDescriptionList"/>
    <dgm:cxn modelId="{E077D178-E5C5-4CCD-9E83-E170ABA3729E}" type="presParOf" srcId="{71EC00E8-C8B2-42F9-A12C-6BED730823E6}" destId="{4BB5A834-948F-4EF2-9AC5-6E34FA2FF898}" srcOrd="4" destOrd="0" presId="urn:microsoft.com/office/officeart/2018/5/layout/CenteredIconLabelDescriptionList"/>
    <dgm:cxn modelId="{D3E6D264-86BF-42F7-AAA7-8541019D3E4F}" type="presParOf" srcId="{4BB5A834-948F-4EF2-9AC5-6E34FA2FF898}" destId="{6484BED2-4B80-442A-8595-869DAFA96C23}" srcOrd="0" destOrd="0" presId="urn:microsoft.com/office/officeart/2018/5/layout/CenteredIconLabelDescriptionList"/>
    <dgm:cxn modelId="{E2173E77-76A8-4A8C-96AC-48109EDE0001}" type="presParOf" srcId="{4BB5A834-948F-4EF2-9AC5-6E34FA2FF898}" destId="{0C57CAF1-8B0A-415D-B13D-9F60F57B87C5}" srcOrd="1" destOrd="0" presId="urn:microsoft.com/office/officeart/2018/5/layout/CenteredIconLabelDescriptionList"/>
    <dgm:cxn modelId="{91D1E5B3-B16D-486B-8D6B-17248BB41171}" type="presParOf" srcId="{4BB5A834-948F-4EF2-9AC5-6E34FA2FF898}" destId="{9A4E1F85-64F5-4C5F-B41B-582CADEF5CD1}" srcOrd="2" destOrd="0" presId="urn:microsoft.com/office/officeart/2018/5/layout/CenteredIconLabelDescriptionList"/>
    <dgm:cxn modelId="{C38611A3-A528-41F4-8E87-11C40F021442}" type="presParOf" srcId="{4BB5A834-948F-4EF2-9AC5-6E34FA2FF898}" destId="{B8A7D1EE-B342-494B-8FE6-01286DFCCA36}" srcOrd="3" destOrd="0" presId="urn:microsoft.com/office/officeart/2018/5/layout/CenteredIconLabelDescriptionList"/>
    <dgm:cxn modelId="{86B95746-C269-4C06-9905-2DEDAA2C429B}" type="presParOf" srcId="{4BB5A834-948F-4EF2-9AC5-6E34FA2FF898}" destId="{D1B6CD99-2954-43B1-8667-3BA37FEB9A60}" srcOrd="4" destOrd="0" presId="urn:microsoft.com/office/officeart/2018/5/layout/CenteredIconLabelDescriptionList"/>
    <dgm:cxn modelId="{8935A3A7-695A-464B-BF78-DC52E6A1B127}" type="presParOf" srcId="{71EC00E8-C8B2-42F9-A12C-6BED730823E6}" destId="{93BB5456-A8E0-4387-AE21-1C74FE4905F5}" srcOrd="5" destOrd="0" presId="urn:microsoft.com/office/officeart/2018/5/layout/CenteredIconLabelDescriptionList"/>
    <dgm:cxn modelId="{E713A813-A9CB-42A4-B9F2-25AB08372E74}" type="presParOf" srcId="{71EC00E8-C8B2-42F9-A12C-6BED730823E6}" destId="{FF8B8C73-639C-4AE9-88B1-A469782974A1}" srcOrd="6" destOrd="0" presId="urn:microsoft.com/office/officeart/2018/5/layout/CenteredIconLabelDescriptionList"/>
    <dgm:cxn modelId="{F57771B4-158A-4AC5-B865-9155ECB5DA88}" type="presParOf" srcId="{FF8B8C73-639C-4AE9-88B1-A469782974A1}" destId="{E77F9280-F515-49FF-822A-91883623F08D}" srcOrd="0" destOrd="0" presId="urn:microsoft.com/office/officeart/2018/5/layout/CenteredIconLabelDescriptionList"/>
    <dgm:cxn modelId="{15236520-7A7B-40EA-A7A8-6A7D6AA4C37C}" type="presParOf" srcId="{FF8B8C73-639C-4AE9-88B1-A469782974A1}" destId="{F7E00DBF-6135-45F6-94F7-649D6D7309B4}" srcOrd="1" destOrd="0" presId="urn:microsoft.com/office/officeart/2018/5/layout/CenteredIconLabelDescriptionList"/>
    <dgm:cxn modelId="{2256ACF3-DEEF-4293-A891-8EA0EB116351}" type="presParOf" srcId="{FF8B8C73-639C-4AE9-88B1-A469782974A1}" destId="{28CBD3AE-84FF-4882-95C0-0992C645C93B}" srcOrd="2" destOrd="0" presId="urn:microsoft.com/office/officeart/2018/5/layout/CenteredIconLabelDescriptionList"/>
    <dgm:cxn modelId="{64A01E60-27F0-4672-937E-21D2C9D9A2E2}" type="presParOf" srcId="{FF8B8C73-639C-4AE9-88B1-A469782974A1}" destId="{5A4BBADD-97AC-4964-81D1-4F06C4281D25}" srcOrd="3" destOrd="0" presId="urn:microsoft.com/office/officeart/2018/5/layout/CenteredIconLabelDescriptionList"/>
    <dgm:cxn modelId="{5B5C40B8-2DCA-46E8-B1D5-6B1384BBC3FF}" type="presParOf" srcId="{FF8B8C73-639C-4AE9-88B1-A469782974A1}" destId="{8C8E27C5-1E77-46EC-BF2D-82CB9793ABC6}" srcOrd="4" destOrd="0" presId="urn:microsoft.com/office/officeart/2018/5/layout/CenteredIconLabelDescriptionList"/>
    <dgm:cxn modelId="{F068DE34-36FE-45AD-9FFC-4D29D1613E28}" type="presParOf" srcId="{71EC00E8-C8B2-42F9-A12C-6BED730823E6}" destId="{2BAF09B2-A253-4A3E-95B2-679127D748A1}" srcOrd="7" destOrd="0" presId="urn:microsoft.com/office/officeart/2018/5/layout/CenteredIconLabelDescriptionList"/>
    <dgm:cxn modelId="{386681CC-B148-4DC7-832C-1BEA4DE4E256}" type="presParOf" srcId="{71EC00E8-C8B2-42F9-A12C-6BED730823E6}" destId="{9D6B3138-4CC4-4719-A6BC-727C3F33E9FF}" srcOrd="8" destOrd="0" presId="urn:microsoft.com/office/officeart/2018/5/layout/CenteredIconLabelDescriptionList"/>
    <dgm:cxn modelId="{51B4B666-E86F-4F84-A9F6-E609085CF6DA}" type="presParOf" srcId="{9D6B3138-4CC4-4719-A6BC-727C3F33E9FF}" destId="{DC419C04-E3D3-4F7B-845A-9AC8004E0181}" srcOrd="0" destOrd="0" presId="urn:microsoft.com/office/officeart/2018/5/layout/CenteredIconLabelDescriptionList"/>
    <dgm:cxn modelId="{BA3E3F8D-D7DC-46F5-B0E0-4FF29423C416}" type="presParOf" srcId="{9D6B3138-4CC4-4719-A6BC-727C3F33E9FF}" destId="{79E18E59-4C71-44E2-BA93-614A45BC8FF6}" srcOrd="1" destOrd="0" presId="urn:microsoft.com/office/officeart/2018/5/layout/CenteredIconLabelDescriptionList"/>
    <dgm:cxn modelId="{1F1F7697-A455-4FAE-8C09-D76D426CAE79}" type="presParOf" srcId="{9D6B3138-4CC4-4719-A6BC-727C3F33E9FF}" destId="{6D62BE25-00FC-4F76-B775-81BE5D7D29F9}" srcOrd="2" destOrd="0" presId="urn:microsoft.com/office/officeart/2018/5/layout/CenteredIconLabelDescriptionList"/>
    <dgm:cxn modelId="{A26C4CCA-40A6-4208-8E75-AA268104E1DA}" type="presParOf" srcId="{9D6B3138-4CC4-4719-A6BC-727C3F33E9FF}" destId="{A772D68D-7BDB-4483-902A-1F5FF4B7D9C9}" srcOrd="3" destOrd="0" presId="urn:microsoft.com/office/officeart/2018/5/layout/CenteredIconLabelDescriptionList"/>
    <dgm:cxn modelId="{2D888656-F26B-492C-A1B2-5991BFF9659F}" type="presParOf" srcId="{9D6B3138-4CC4-4719-A6BC-727C3F33E9FF}" destId="{C72029D0-0142-45D1-A19E-8AF59AE2AF9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EBE4EA-E39F-4C4A-A87B-533EE42D6235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E938472-6411-49C8-A6B1-E36292CDAAC3}">
      <dgm:prSet/>
      <dgm:spPr/>
      <dgm:t>
        <a:bodyPr/>
        <a:lstStyle/>
        <a:p>
          <a:r>
            <a:rPr lang="en-US"/>
            <a:t>Treat the person (manage Sx while working at root cause)</a:t>
          </a:r>
        </a:p>
      </dgm:t>
    </dgm:pt>
    <dgm:pt modelId="{8E7C47CE-02AE-4977-A15A-8CF04110EB00}" type="parTrans" cxnId="{75999A5B-B712-4408-986D-7FED74F1C990}">
      <dgm:prSet/>
      <dgm:spPr/>
      <dgm:t>
        <a:bodyPr/>
        <a:lstStyle/>
        <a:p>
          <a:endParaRPr lang="en-US"/>
        </a:p>
      </dgm:t>
    </dgm:pt>
    <dgm:pt modelId="{1A9D787C-2CA6-4DDA-B808-76215D1C1E60}" type="sibTrans" cxnId="{75999A5B-B712-4408-986D-7FED74F1C990}">
      <dgm:prSet/>
      <dgm:spPr/>
      <dgm:t>
        <a:bodyPr/>
        <a:lstStyle/>
        <a:p>
          <a:endParaRPr lang="en-US"/>
        </a:p>
      </dgm:t>
    </dgm:pt>
    <dgm:pt modelId="{0869C5E9-DB9C-4CB9-A881-841ED3C9A02C}">
      <dgm:prSet/>
      <dgm:spPr/>
      <dgm:t>
        <a:bodyPr/>
        <a:lstStyle/>
        <a:p>
          <a:r>
            <a:rPr lang="en-US"/>
            <a:t>Get you out of mold so that you can get the mold out of you!</a:t>
          </a:r>
        </a:p>
      </dgm:t>
    </dgm:pt>
    <dgm:pt modelId="{CE05AAFB-069A-4B01-AD08-FC2BDE2D733C}" type="parTrans" cxnId="{3B59483B-F427-4C0E-9085-7BF6BA8A97D5}">
      <dgm:prSet/>
      <dgm:spPr/>
      <dgm:t>
        <a:bodyPr/>
        <a:lstStyle/>
        <a:p>
          <a:endParaRPr lang="en-US"/>
        </a:p>
      </dgm:t>
    </dgm:pt>
    <dgm:pt modelId="{8167B7C5-5444-4644-BD78-63B344459F2B}" type="sibTrans" cxnId="{3B59483B-F427-4C0E-9085-7BF6BA8A97D5}">
      <dgm:prSet/>
      <dgm:spPr/>
      <dgm:t>
        <a:bodyPr/>
        <a:lstStyle/>
        <a:p>
          <a:endParaRPr lang="en-US"/>
        </a:p>
      </dgm:t>
    </dgm:pt>
    <dgm:pt modelId="{7586785B-5F72-482B-A7E6-652B9F207902}">
      <dgm:prSet/>
      <dgm:spPr/>
      <dgm:t>
        <a:bodyPr/>
        <a:lstStyle/>
        <a:p>
          <a:r>
            <a:rPr lang="en-US"/>
            <a:t>Antioxidants, antioxidants, antioxidants.</a:t>
          </a:r>
        </a:p>
      </dgm:t>
    </dgm:pt>
    <dgm:pt modelId="{952BBA3E-308F-466C-8A51-E2578B266E4B}" type="parTrans" cxnId="{6144046F-8B48-4279-B976-753ED49B9632}">
      <dgm:prSet/>
      <dgm:spPr/>
      <dgm:t>
        <a:bodyPr/>
        <a:lstStyle/>
        <a:p>
          <a:endParaRPr lang="en-US"/>
        </a:p>
      </dgm:t>
    </dgm:pt>
    <dgm:pt modelId="{C4A82447-FB7C-44B7-8B4F-A1A8A68D509D}" type="sibTrans" cxnId="{6144046F-8B48-4279-B976-753ED49B9632}">
      <dgm:prSet/>
      <dgm:spPr/>
      <dgm:t>
        <a:bodyPr/>
        <a:lstStyle/>
        <a:p>
          <a:endParaRPr lang="en-US"/>
        </a:p>
      </dgm:t>
    </dgm:pt>
    <dgm:pt modelId="{CBC576C9-CAD4-4B14-8C7B-CF622ED1C386}">
      <dgm:prSet/>
      <dgm:spPr/>
      <dgm:t>
        <a:bodyPr/>
        <a:lstStyle/>
        <a:p>
          <a:r>
            <a:rPr lang="en-US"/>
            <a:t>Liver + </a:t>
          </a:r>
          <a:r>
            <a:rPr lang="en-US" b="1" u="sng"/>
            <a:t>GALLBLADDER/BILE</a:t>
          </a:r>
          <a:r>
            <a:rPr lang="en-US"/>
            <a:t> movement (gentle start!)</a:t>
          </a:r>
        </a:p>
      </dgm:t>
    </dgm:pt>
    <dgm:pt modelId="{96BD9721-7F87-4EC1-B364-F3391A26E1FF}" type="parTrans" cxnId="{BB9DAAC6-0DBB-404E-9751-5275E489610E}">
      <dgm:prSet/>
      <dgm:spPr/>
      <dgm:t>
        <a:bodyPr/>
        <a:lstStyle/>
        <a:p>
          <a:endParaRPr lang="en-US"/>
        </a:p>
      </dgm:t>
    </dgm:pt>
    <dgm:pt modelId="{16EBD69C-8C73-4E1A-A91D-E2AFF1486836}" type="sibTrans" cxnId="{BB9DAAC6-0DBB-404E-9751-5275E489610E}">
      <dgm:prSet/>
      <dgm:spPr/>
      <dgm:t>
        <a:bodyPr/>
        <a:lstStyle/>
        <a:p>
          <a:endParaRPr lang="en-US"/>
        </a:p>
      </dgm:t>
    </dgm:pt>
    <dgm:pt modelId="{F0C9B4BD-4302-4F0F-9411-BDE67D635F8A}">
      <dgm:prSet/>
      <dgm:spPr/>
      <dgm:t>
        <a:bodyPr/>
        <a:lstStyle/>
        <a:p>
          <a:r>
            <a:rPr lang="en-US"/>
            <a:t>Binders (tiered by intensity and also based on testing)</a:t>
          </a:r>
        </a:p>
      </dgm:t>
    </dgm:pt>
    <dgm:pt modelId="{CD25B858-55E7-437A-B6DD-44A824079C31}" type="parTrans" cxnId="{4CE19CD8-6824-478B-8592-BF2BA38B7932}">
      <dgm:prSet/>
      <dgm:spPr/>
      <dgm:t>
        <a:bodyPr/>
        <a:lstStyle/>
        <a:p>
          <a:endParaRPr lang="en-US"/>
        </a:p>
      </dgm:t>
    </dgm:pt>
    <dgm:pt modelId="{912B5722-FFF6-43D2-A133-5BA06934FEB6}" type="sibTrans" cxnId="{4CE19CD8-6824-478B-8592-BF2BA38B7932}">
      <dgm:prSet/>
      <dgm:spPr/>
      <dgm:t>
        <a:bodyPr/>
        <a:lstStyle/>
        <a:p>
          <a:endParaRPr lang="en-US"/>
        </a:p>
      </dgm:t>
    </dgm:pt>
    <dgm:pt modelId="{49A44716-51C8-4F8A-B27D-2E855F7DB4F9}">
      <dgm:prSet/>
      <dgm:spPr/>
      <dgm:t>
        <a:bodyPr/>
        <a:lstStyle/>
        <a:p>
          <a:r>
            <a:rPr lang="en-US"/>
            <a:t>Antifungals and antimicrobials (including intranasal +/– pulmonary)</a:t>
          </a:r>
        </a:p>
      </dgm:t>
    </dgm:pt>
    <dgm:pt modelId="{DD9AAB78-CEDF-450E-A716-81524C222B9C}" type="parTrans" cxnId="{197466B3-8883-44F6-81FF-BB1969307538}">
      <dgm:prSet/>
      <dgm:spPr/>
      <dgm:t>
        <a:bodyPr/>
        <a:lstStyle/>
        <a:p>
          <a:endParaRPr lang="en-US"/>
        </a:p>
      </dgm:t>
    </dgm:pt>
    <dgm:pt modelId="{B665B987-9225-41D3-B1A8-DBD55DCEBC26}" type="sibTrans" cxnId="{197466B3-8883-44F6-81FF-BB1969307538}">
      <dgm:prSet/>
      <dgm:spPr/>
      <dgm:t>
        <a:bodyPr/>
        <a:lstStyle/>
        <a:p>
          <a:endParaRPr lang="en-US"/>
        </a:p>
      </dgm:t>
    </dgm:pt>
    <dgm:pt modelId="{FE7C8E30-5B5E-4F2E-A436-4C15CA95BA5D}">
      <dgm:prSet/>
      <dgm:spPr/>
      <dgm:t>
        <a:bodyPr/>
        <a:lstStyle/>
        <a:p>
          <a:r>
            <a:rPr lang="en-US"/>
            <a:t>Diet: fiber (nature’s binder), hydration++ (w/ electrolytes), low or no moldy foods/sugar/dairy/gluten</a:t>
          </a:r>
        </a:p>
      </dgm:t>
    </dgm:pt>
    <dgm:pt modelId="{65679538-9070-4988-BCB8-F865B13D5D02}" type="parTrans" cxnId="{81124886-E520-4DB5-B1BE-34A80546EBD3}">
      <dgm:prSet/>
      <dgm:spPr/>
      <dgm:t>
        <a:bodyPr/>
        <a:lstStyle/>
        <a:p>
          <a:endParaRPr lang="en-US"/>
        </a:p>
      </dgm:t>
    </dgm:pt>
    <dgm:pt modelId="{42C6F975-661D-4C63-98E5-E38527F9C12B}" type="sibTrans" cxnId="{81124886-E520-4DB5-B1BE-34A80546EBD3}">
      <dgm:prSet/>
      <dgm:spPr/>
      <dgm:t>
        <a:bodyPr/>
        <a:lstStyle/>
        <a:p>
          <a:endParaRPr lang="en-US"/>
        </a:p>
      </dgm:t>
    </dgm:pt>
    <dgm:pt modelId="{785467BA-52D9-4D6B-AC08-6177EAA5ADCA}">
      <dgm:prSet/>
      <dgm:spPr/>
      <dgm:t>
        <a:bodyPr/>
        <a:lstStyle/>
        <a:p>
          <a:r>
            <a:rPr lang="en-US"/>
            <a:t>Advanced therapeutics: MAH/ozone (including insufflation), sauna, limbic system retraining</a:t>
          </a:r>
        </a:p>
      </dgm:t>
    </dgm:pt>
    <dgm:pt modelId="{74954A54-DC81-4C7A-9705-0CE120F90FEA}" type="parTrans" cxnId="{6BF78187-D785-4FEA-BD82-24DB3C1A04EE}">
      <dgm:prSet/>
      <dgm:spPr/>
      <dgm:t>
        <a:bodyPr/>
        <a:lstStyle/>
        <a:p>
          <a:endParaRPr lang="en-US"/>
        </a:p>
      </dgm:t>
    </dgm:pt>
    <dgm:pt modelId="{857F43F5-6815-45CE-AD78-C034605E2BC5}" type="sibTrans" cxnId="{6BF78187-D785-4FEA-BD82-24DB3C1A04EE}">
      <dgm:prSet/>
      <dgm:spPr/>
      <dgm:t>
        <a:bodyPr/>
        <a:lstStyle/>
        <a:p>
          <a:endParaRPr lang="en-US"/>
        </a:p>
      </dgm:t>
    </dgm:pt>
    <dgm:pt modelId="{0D647FB8-DCA9-41C2-B707-B0399129C317}">
      <dgm:prSet/>
      <dgm:spPr/>
      <dgm:t>
        <a:bodyPr/>
        <a:lstStyle/>
        <a:p>
          <a:r>
            <a:rPr lang="en-US"/>
            <a:t>*Layer in treatments. Don’t add next items until tolerating first. Previous items will be rescue for reactions from next step items. </a:t>
          </a:r>
        </a:p>
      </dgm:t>
    </dgm:pt>
    <dgm:pt modelId="{CB0C745E-BD25-48A4-8A38-246408CAEF24}" type="parTrans" cxnId="{11F7DF08-1D78-4F1E-85E8-43BAA6DE2AFC}">
      <dgm:prSet/>
      <dgm:spPr/>
      <dgm:t>
        <a:bodyPr/>
        <a:lstStyle/>
        <a:p>
          <a:endParaRPr lang="en-US"/>
        </a:p>
      </dgm:t>
    </dgm:pt>
    <dgm:pt modelId="{4DD210C2-526D-4A4A-833D-234CA10FBB46}" type="sibTrans" cxnId="{11F7DF08-1D78-4F1E-85E8-43BAA6DE2AFC}">
      <dgm:prSet/>
      <dgm:spPr/>
      <dgm:t>
        <a:bodyPr/>
        <a:lstStyle/>
        <a:p>
          <a:endParaRPr lang="en-US"/>
        </a:p>
      </dgm:t>
    </dgm:pt>
    <dgm:pt modelId="{315BFF17-937F-4244-833E-26260DE4507D}">
      <dgm:prSet/>
      <dgm:spPr/>
      <dgm:t>
        <a:bodyPr/>
        <a:lstStyle/>
        <a:p>
          <a:r>
            <a:rPr lang="en-US"/>
            <a:t>*This flow often changes if there are chronic/co-infections or comorbidities</a:t>
          </a:r>
        </a:p>
      </dgm:t>
    </dgm:pt>
    <dgm:pt modelId="{E981F875-3998-4684-9BFE-AA8C37A5088D}" type="parTrans" cxnId="{AFBA6F18-7AE0-4CC0-9E49-ADAD7267DC3E}">
      <dgm:prSet/>
      <dgm:spPr/>
      <dgm:t>
        <a:bodyPr/>
        <a:lstStyle/>
        <a:p>
          <a:endParaRPr lang="en-US"/>
        </a:p>
      </dgm:t>
    </dgm:pt>
    <dgm:pt modelId="{189DB45A-AA39-4E63-9C57-C0BA09392A74}" type="sibTrans" cxnId="{AFBA6F18-7AE0-4CC0-9E49-ADAD7267DC3E}">
      <dgm:prSet/>
      <dgm:spPr/>
      <dgm:t>
        <a:bodyPr/>
        <a:lstStyle/>
        <a:p>
          <a:endParaRPr lang="en-US"/>
        </a:p>
      </dgm:t>
    </dgm:pt>
    <dgm:pt modelId="{FA176F9B-9D16-EC43-9638-72833877E820}" type="pres">
      <dgm:prSet presAssocID="{65EBE4EA-E39F-4C4A-A87B-533EE42D6235}" presName="Name0" presStyleCnt="0">
        <dgm:presLayoutVars>
          <dgm:dir/>
          <dgm:resizeHandles val="exact"/>
        </dgm:presLayoutVars>
      </dgm:prSet>
      <dgm:spPr/>
    </dgm:pt>
    <dgm:pt modelId="{35499DA0-4022-FF4A-BA84-B3D7E8DB0799}" type="pres">
      <dgm:prSet presAssocID="{BE938472-6411-49C8-A6B1-E36292CDAAC3}" presName="node" presStyleLbl="node1" presStyleIdx="0" presStyleCnt="10">
        <dgm:presLayoutVars>
          <dgm:bulletEnabled val="1"/>
        </dgm:presLayoutVars>
      </dgm:prSet>
      <dgm:spPr/>
    </dgm:pt>
    <dgm:pt modelId="{8926A88F-FC3C-5B4B-897E-CAF697B365BA}" type="pres">
      <dgm:prSet presAssocID="{1A9D787C-2CA6-4DDA-B808-76215D1C1E60}" presName="sibTrans" presStyleLbl="sibTrans1D1" presStyleIdx="0" presStyleCnt="9"/>
      <dgm:spPr/>
    </dgm:pt>
    <dgm:pt modelId="{815AD317-BD56-A141-B58A-A6BE09CDCFAC}" type="pres">
      <dgm:prSet presAssocID="{1A9D787C-2CA6-4DDA-B808-76215D1C1E60}" presName="connectorText" presStyleLbl="sibTrans1D1" presStyleIdx="0" presStyleCnt="9"/>
      <dgm:spPr/>
    </dgm:pt>
    <dgm:pt modelId="{914E1B24-6473-6B4A-8034-2330F84F498B}" type="pres">
      <dgm:prSet presAssocID="{0869C5E9-DB9C-4CB9-A881-841ED3C9A02C}" presName="node" presStyleLbl="node1" presStyleIdx="1" presStyleCnt="10">
        <dgm:presLayoutVars>
          <dgm:bulletEnabled val="1"/>
        </dgm:presLayoutVars>
      </dgm:prSet>
      <dgm:spPr/>
    </dgm:pt>
    <dgm:pt modelId="{4A902E70-990A-8E4D-BEA2-E093AA887B28}" type="pres">
      <dgm:prSet presAssocID="{8167B7C5-5444-4644-BD78-63B344459F2B}" presName="sibTrans" presStyleLbl="sibTrans1D1" presStyleIdx="1" presStyleCnt="9"/>
      <dgm:spPr/>
    </dgm:pt>
    <dgm:pt modelId="{44E44C61-735E-E548-AD76-6DCF5B3B1EA3}" type="pres">
      <dgm:prSet presAssocID="{8167B7C5-5444-4644-BD78-63B344459F2B}" presName="connectorText" presStyleLbl="sibTrans1D1" presStyleIdx="1" presStyleCnt="9"/>
      <dgm:spPr/>
    </dgm:pt>
    <dgm:pt modelId="{A93B13FF-EC4C-1842-8B24-BD11F63FF2A8}" type="pres">
      <dgm:prSet presAssocID="{7586785B-5F72-482B-A7E6-652B9F207902}" presName="node" presStyleLbl="node1" presStyleIdx="2" presStyleCnt="10">
        <dgm:presLayoutVars>
          <dgm:bulletEnabled val="1"/>
        </dgm:presLayoutVars>
      </dgm:prSet>
      <dgm:spPr/>
    </dgm:pt>
    <dgm:pt modelId="{5C5EBDC8-7A9E-0D4D-9E6F-EDD7884015DF}" type="pres">
      <dgm:prSet presAssocID="{C4A82447-FB7C-44B7-8B4F-A1A8A68D509D}" presName="sibTrans" presStyleLbl="sibTrans1D1" presStyleIdx="2" presStyleCnt="9"/>
      <dgm:spPr/>
    </dgm:pt>
    <dgm:pt modelId="{F50F004D-E27F-8E44-B3E0-3741671D353C}" type="pres">
      <dgm:prSet presAssocID="{C4A82447-FB7C-44B7-8B4F-A1A8A68D509D}" presName="connectorText" presStyleLbl="sibTrans1D1" presStyleIdx="2" presStyleCnt="9"/>
      <dgm:spPr/>
    </dgm:pt>
    <dgm:pt modelId="{F23AEE2A-4FE8-7148-B866-46EB81A74B46}" type="pres">
      <dgm:prSet presAssocID="{CBC576C9-CAD4-4B14-8C7B-CF622ED1C386}" presName="node" presStyleLbl="node1" presStyleIdx="3" presStyleCnt="10">
        <dgm:presLayoutVars>
          <dgm:bulletEnabled val="1"/>
        </dgm:presLayoutVars>
      </dgm:prSet>
      <dgm:spPr/>
    </dgm:pt>
    <dgm:pt modelId="{2AA4C79C-0265-0D47-A46A-BCFE9BF9BB7F}" type="pres">
      <dgm:prSet presAssocID="{16EBD69C-8C73-4E1A-A91D-E2AFF1486836}" presName="sibTrans" presStyleLbl="sibTrans1D1" presStyleIdx="3" presStyleCnt="9"/>
      <dgm:spPr/>
    </dgm:pt>
    <dgm:pt modelId="{121DFBD3-AD7A-4940-81B9-555918B9A695}" type="pres">
      <dgm:prSet presAssocID="{16EBD69C-8C73-4E1A-A91D-E2AFF1486836}" presName="connectorText" presStyleLbl="sibTrans1D1" presStyleIdx="3" presStyleCnt="9"/>
      <dgm:spPr/>
    </dgm:pt>
    <dgm:pt modelId="{5799EF1C-6DD5-E648-9528-E1FD7979D781}" type="pres">
      <dgm:prSet presAssocID="{F0C9B4BD-4302-4F0F-9411-BDE67D635F8A}" presName="node" presStyleLbl="node1" presStyleIdx="4" presStyleCnt="10">
        <dgm:presLayoutVars>
          <dgm:bulletEnabled val="1"/>
        </dgm:presLayoutVars>
      </dgm:prSet>
      <dgm:spPr/>
    </dgm:pt>
    <dgm:pt modelId="{7359E722-AC18-FC46-9ACE-F2D6AC7D2CA8}" type="pres">
      <dgm:prSet presAssocID="{912B5722-FFF6-43D2-A133-5BA06934FEB6}" presName="sibTrans" presStyleLbl="sibTrans1D1" presStyleIdx="4" presStyleCnt="9"/>
      <dgm:spPr/>
    </dgm:pt>
    <dgm:pt modelId="{368CE11D-CB46-5848-90CB-DCCE8D042FFC}" type="pres">
      <dgm:prSet presAssocID="{912B5722-FFF6-43D2-A133-5BA06934FEB6}" presName="connectorText" presStyleLbl="sibTrans1D1" presStyleIdx="4" presStyleCnt="9"/>
      <dgm:spPr/>
    </dgm:pt>
    <dgm:pt modelId="{B06C11C0-A120-B14C-BCA5-C014A3A32BE1}" type="pres">
      <dgm:prSet presAssocID="{49A44716-51C8-4F8A-B27D-2E855F7DB4F9}" presName="node" presStyleLbl="node1" presStyleIdx="5" presStyleCnt="10">
        <dgm:presLayoutVars>
          <dgm:bulletEnabled val="1"/>
        </dgm:presLayoutVars>
      </dgm:prSet>
      <dgm:spPr/>
    </dgm:pt>
    <dgm:pt modelId="{CB3419B0-5E40-BC4D-BA3A-6C61933056FB}" type="pres">
      <dgm:prSet presAssocID="{B665B987-9225-41D3-B1A8-DBD55DCEBC26}" presName="sibTrans" presStyleLbl="sibTrans1D1" presStyleIdx="5" presStyleCnt="9"/>
      <dgm:spPr/>
    </dgm:pt>
    <dgm:pt modelId="{3123074C-5E74-D643-9EE8-0C85F8F4FE31}" type="pres">
      <dgm:prSet presAssocID="{B665B987-9225-41D3-B1A8-DBD55DCEBC26}" presName="connectorText" presStyleLbl="sibTrans1D1" presStyleIdx="5" presStyleCnt="9"/>
      <dgm:spPr/>
    </dgm:pt>
    <dgm:pt modelId="{FB5AE44D-F76D-244B-AFE2-3AE585193D6B}" type="pres">
      <dgm:prSet presAssocID="{FE7C8E30-5B5E-4F2E-A436-4C15CA95BA5D}" presName="node" presStyleLbl="node1" presStyleIdx="6" presStyleCnt="10">
        <dgm:presLayoutVars>
          <dgm:bulletEnabled val="1"/>
        </dgm:presLayoutVars>
      </dgm:prSet>
      <dgm:spPr/>
    </dgm:pt>
    <dgm:pt modelId="{3918FB22-3DD6-544D-B2D5-19299BF642E3}" type="pres">
      <dgm:prSet presAssocID="{42C6F975-661D-4C63-98E5-E38527F9C12B}" presName="sibTrans" presStyleLbl="sibTrans1D1" presStyleIdx="6" presStyleCnt="9"/>
      <dgm:spPr/>
    </dgm:pt>
    <dgm:pt modelId="{7CACC4CB-DDBD-4E47-B59F-BA0D6F0A7D67}" type="pres">
      <dgm:prSet presAssocID="{42C6F975-661D-4C63-98E5-E38527F9C12B}" presName="connectorText" presStyleLbl="sibTrans1D1" presStyleIdx="6" presStyleCnt="9"/>
      <dgm:spPr/>
    </dgm:pt>
    <dgm:pt modelId="{A3E4ED15-25C2-7144-8393-48BE65D21255}" type="pres">
      <dgm:prSet presAssocID="{785467BA-52D9-4D6B-AC08-6177EAA5ADCA}" presName="node" presStyleLbl="node1" presStyleIdx="7" presStyleCnt="10">
        <dgm:presLayoutVars>
          <dgm:bulletEnabled val="1"/>
        </dgm:presLayoutVars>
      </dgm:prSet>
      <dgm:spPr/>
    </dgm:pt>
    <dgm:pt modelId="{19870E08-3960-A248-949D-9B7D4CFE3B1B}" type="pres">
      <dgm:prSet presAssocID="{857F43F5-6815-45CE-AD78-C034605E2BC5}" presName="sibTrans" presStyleLbl="sibTrans1D1" presStyleIdx="7" presStyleCnt="9"/>
      <dgm:spPr/>
    </dgm:pt>
    <dgm:pt modelId="{9937667A-43DF-2C45-988D-1D844CA54549}" type="pres">
      <dgm:prSet presAssocID="{857F43F5-6815-45CE-AD78-C034605E2BC5}" presName="connectorText" presStyleLbl="sibTrans1D1" presStyleIdx="7" presStyleCnt="9"/>
      <dgm:spPr/>
    </dgm:pt>
    <dgm:pt modelId="{10F63A1A-119E-5F47-B031-CC8388998F6D}" type="pres">
      <dgm:prSet presAssocID="{0D647FB8-DCA9-41C2-B707-B0399129C317}" presName="node" presStyleLbl="node1" presStyleIdx="8" presStyleCnt="10">
        <dgm:presLayoutVars>
          <dgm:bulletEnabled val="1"/>
        </dgm:presLayoutVars>
      </dgm:prSet>
      <dgm:spPr/>
    </dgm:pt>
    <dgm:pt modelId="{8CEC5E2A-1980-834F-A332-2700A9FF2B5C}" type="pres">
      <dgm:prSet presAssocID="{4DD210C2-526D-4A4A-833D-234CA10FBB46}" presName="sibTrans" presStyleLbl="sibTrans1D1" presStyleIdx="8" presStyleCnt="9"/>
      <dgm:spPr/>
    </dgm:pt>
    <dgm:pt modelId="{7553BF27-DC17-264C-A426-700679E7067D}" type="pres">
      <dgm:prSet presAssocID="{4DD210C2-526D-4A4A-833D-234CA10FBB46}" presName="connectorText" presStyleLbl="sibTrans1D1" presStyleIdx="8" presStyleCnt="9"/>
      <dgm:spPr/>
    </dgm:pt>
    <dgm:pt modelId="{5C50E821-72E5-0C42-84FD-BCA4572D7AFE}" type="pres">
      <dgm:prSet presAssocID="{315BFF17-937F-4244-833E-26260DE4507D}" presName="node" presStyleLbl="node1" presStyleIdx="9" presStyleCnt="10">
        <dgm:presLayoutVars>
          <dgm:bulletEnabled val="1"/>
        </dgm:presLayoutVars>
      </dgm:prSet>
      <dgm:spPr/>
    </dgm:pt>
  </dgm:ptLst>
  <dgm:cxnLst>
    <dgm:cxn modelId="{11F7DF08-1D78-4F1E-85E8-43BAA6DE2AFC}" srcId="{65EBE4EA-E39F-4C4A-A87B-533EE42D6235}" destId="{0D647FB8-DCA9-41C2-B707-B0399129C317}" srcOrd="8" destOrd="0" parTransId="{CB0C745E-BD25-48A4-8A38-246408CAEF24}" sibTransId="{4DD210C2-526D-4A4A-833D-234CA10FBB46}"/>
    <dgm:cxn modelId="{A4C7840D-D1C3-7844-BA6F-5E0B57C05D25}" type="presOf" srcId="{7586785B-5F72-482B-A7E6-652B9F207902}" destId="{A93B13FF-EC4C-1842-8B24-BD11F63FF2A8}" srcOrd="0" destOrd="0" presId="urn:microsoft.com/office/officeart/2016/7/layout/RepeatingBendingProcessNew"/>
    <dgm:cxn modelId="{ABAB0C11-572C-B34C-890C-1C3D6B4CDFF6}" type="presOf" srcId="{FE7C8E30-5B5E-4F2E-A436-4C15CA95BA5D}" destId="{FB5AE44D-F76D-244B-AFE2-3AE585193D6B}" srcOrd="0" destOrd="0" presId="urn:microsoft.com/office/officeart/2016/7/layout/RepeatingBendingProcessNew"/>
    <dgm:cxn modelId="{AFBA6F18-7AE0-4CC0-9E49-ADAD7267DC3E}" srcId="{65EBE4EA-E39F-4C4A-A87B-533EE42D6235}" destId="{315BFF17-937F-4244-833E-26260DE4507D}" srcOrd="9" destOrd="0" parTransId="{E981F875-3998-4684-9BFE-AA8C37A5088D}" sibTransId="{189DB45A-AA39-4E63-9C57-C0BA09392A74}"/>
    <dgm:cxn modelId="{1CDC151D-5379-7E46-840C-2A86458D3815}" type="presOf" srcId="{CBC576C9-CAD4-4B14-8C7B-CF622ED1C386}" destId="{F23AEE2A-4FE8-7148-B866-46EB81A74B46}" srcOrd="0" destOrd="0" presId="urn:microsoft.com/office/officeart/2016/7/layout/RepeatingBendingProcessNew"/>
    <dgm:cxn modelId="{1485252A-E5CF-9F42-8959-21E1BF45F04F}" type="presOf" srcId="{C4A82447-FB7C-44B7-8B4F-A1A8A68D509D}" destId="{F50F004D-E27F-8E44-B3E0-3741671D353C}" srcOrd="1" destOrd="0" presId="urn:microsoft.com/office/officeart/2016/7/layout/RepeatingBendingProcessNew"/>
    <dgm:cxn modelId="{3B59483B-F427-4C0E-9085-7BF6BA8A97D5}" srcId="{65EBE4EA-E39F-4C4A-A87B-533EE42D6235}" destId="{0869C5E9-DB9C-4CB9-A881-841ED3C9A02C}" srcOrd="1" destOrd="0" parTransId="{CE05AAFB-069A-4B01-AD08-FC2BDE2D733C}" sibTransId="{8167B7C5-5444-4644-BD78-63B344459F2B}"/>
    <dgm:cxn modelId="{0BBE7240-4418-5A41-9C6B-1393CCDC2A4A}" type="presOf" srcId="{BE938472-6411-49C8-A6B1-E36292CDAAC3}" destId="{35499DA0-4022-FF4A-BA84-B3D7E8DB0799}" srcOrd="0" destOrd="0" presId="urn:microsoft.com/office/officeart/2016/7/layout/RepeatingBendingProcessNew"/>
    <dgm:cxn modelId="{E6533048-862D-5C40-95A8-A8D6AA236FE6}" type="presOf" srcId="{65EBE4EA-E39F-4C4A-A87B-533EE42D6235}" destId="{FA176F9B-9D16-EC43-9638-72833877E820}" srcOrd="0" destOrd="0" presId="urn:microsoft.com/office/officeart/2016/7/layout/RepeatingBendingProcessNew"/>
    <dgm:cxn modelId="{21B33E52-4681-6C48-8BB6-580EFDE2C583}" type="presOf" srcId="{0869C5E9-DB9C-4CB9-A881-841ED3C9A02C}" destId="{914E1B24-6473-6B4A-8034-2330F84F498B}" srcOrd="0" destOrd="0" presId="urn:microsoft.com/office/officeart/2016/7/layout/RepeatingBendingProcessNew"/>
    <dgm:cxn modelId="{BBED9456-E765-5846-9337-85B138108F2D}" type="presOf" srcId="{8167B7C5-5444-4644-BD78-63B344459F2B}" destId="{4A902E70-990A-8E4D-BEA2-E093AA887B28}" srcOrd="0" destOrd="0" presId="urn:microsoft.com/office/officeart/2016/7/layout/RepeatingBendingProcessNew"/>
    <dgm:cxn modelId="{75999A5B-B712-4408-986D-7FED74F1C990}" srcId="{65EBE4EA-E39F-4C4A-A87B-533EE42D6235}" destId="{BE938472-6411-49C8-A6B1-E36292CDAAC3}" srcOrd="0" destOrd="0" parTransId="{8E7C47CE-02AE-4977-A15A-8CF04110EB00}" sibTransId="{1A9D787C-2CA6-4DDA-B808-76215D1C1E60}"/>
    <dgm:cxn modelId="{1D594666-58E8-8A45-AAA3-4A7E0880FDED}" type="presOf" srcId="{857F43F5-6815-45CE-AD78-C034605E2BC5}" destId="{19870E08-3960-A248-949D-9B7D4CFE3B1B}" srcOrd="0" destOrd="0" presId="urn:microsoft.com/office/officeart/2016/7/layout/RepeatingBendingProcessNew"/>
    <dgm:cxn modelId="{6144046F-8B48-4279-B976-753ED49B9632}" srcId="{65EBE4EA-E39F-4C4A-A87B-533EE42D6235}" destId="{7586785B-5F72-482B-A7E6-652B9F207902}" srcOrd="2" destOrd="0" parTransId="{952BBA3E-308F-466C-8A51-E2578B266E4B}" sibTransId="{C4A82447-FB7C-44B7-8B4F-A1A8A68D509D}"/>
    <dgm:cxn modelId="{B51FCE70-EE63-FA42-B991-59E1E8A9741A}" type="presOf" srcId="{42C6F975-661D-4C63-98E5-E38527F9C12B}" destId="{3918FB22-3DD6-544D-B2D5-19299BF642E3}" srcOrd="0" destOrd="0" presId="urn:microsoft.com/office/officeart/2016/7/layout/RepeatingBendingProcessNew"/>
    <dgm:cxn modelId="{7FBF1F74-B1ED-1541-B108-6D152C6807A3}" type="presOf" srcId="{B665B987-9225-41D3-B1A8-DBD55DCEBC26}" destId="{CB3419B0-5E40-BC4D-BA3A-6C61933056FB}" srcOrd="0" destOrd="0" presId="urn:microsoft.com/office/officeart/2016/7/layout/RepeatingBendingProcessNew"/>
    <dgm:cxn modelId="{ECA45E77-0276-F444-A449-FE97D9B98D66}" type="presOf" srcId="{4DD210C2-526D-4A4A-833D-234CA10FBB46}" destId="{7553BF27-DC17-264C-A426-700679E7067D}" srcOrd="1" destOrd="0" presId="urn:microsoft.com/office/officeart/2016/7/layout/RepeatingBendingProcessNew"/>
    <dgm:cxn modelId="{81124886-E520-4DB5-B1BE-34A80546EBD3}" srcId="{65EBE4EA-E39F-4C4A-A87B-533EE42D6235}" destId="{FE7C8E30-5B5E-4F2E-A436-4C15CA95BA5D}" srcOrd="6" destOrd="0" parTransId="{65679538-9070-4988-BCB8-F865B13D5D02}" sibTransId="{42C6F975-661D-4C63-98E5-E38527F9C12B}"/>
    <dgm:cxn modelId="{10EB6A86-F176-0547-B2F3-76C0EF0D6E75}" type="presOf" srcId="{B665B987-9225-41D3-B1A8-DBD55DCEBC26}" destId="{3123074C-5E74-D643-9EE8-0C85F8F4FE31}" srcOrd="1" destOrd="0" presId="urn:microsoft.com/office/officeart/2016/7/layout/RepeatingBendingProcessNew"/>
    <dgm:cxn modelId="{6BF78187-D785-4FEA-BD82-24DB3C1A04EE}" srcId="{65EBE4EA-E39F-4C4A-A87B-533EE42D6235}" destId="{785467BA-52D9-4D6B-AC08-6177EAA5ADCA}" srcOrd="7" destOrd="0" parTransId="{74954A54-DC81-4C7A-9705-0CE120F90FEA}" sibTransId="{857F43F5-6815-45CE-AD78-C034605E2BC5}"/>
    <dgm:cxn modelId="{57AECF8E-D846-A543-8A84-6D4C161FA1D8}" type="presOf" srcId="{912B5722-FFF6-43D2-A133-5BA06934FEB6}" destId="{7359E722-AC18-FC46-9ACE-F2D6AC7D2CA8}" srcOrd="0" destOrd="0" presId="urn:microsoft.com/office/officeart/2016/7/layout/RepeatingBendingProcessNew"/>
    <dgm:cxn modelId="{93AAFE90-896C-6742-B2B5-E552F7B36014}" type="presOf" srcId="{16EBD69C-8C73-4E1A-A91D-E2AFF1486836}" destId="{2AA4C79C-0265-0D47-A46A-BCFE9BF9BB7F}" srcOrd="0" destOrd="0" presId="urn:microsoft.com/office/officeart/2016/7/layout/RepeatingBendingProcessNew"/>
    <dgm:cxn modelId="{FC8B24A1-1D1B-8544-BFA2-D1483A139D4C}" type="presOf" srcId="{42C6F975-661D-4C63-98E5-E38527F9C12B}" destId="{7CACC4CB-DDBD-4E47-B59F-BA0D6F0A7D67}" srcOrd="1" destOrd="0" presId="urn:microsoft.com/office/officeart/2016/7/layout/RepeatingBendingProcessNew"/>
    <dgm:cxn modelId="{EDD2F1A3-656C-354F-B40E-8B169D2FC15B}" type="presOf" srcId="{F0C9B4BD-4302-4F0F-9411-BDE67D635F8A}" destId="{5799EF1C-6DD5-E648-9528-E1FD7979D781}" srcOrd="0" destOrd="0" presId="urn:microsoft.com/office/officeart/2016/7/layout/RepeatingBendingProcessNew"/>
    <dgm:cxn modelId="{187839B1-9F7B-BD4D-8E4B-F601983ACEAB}" type="presOf" srcId="{857F43F5-6815-45CE-AD78-C034605E2BC5}" destId="{9937667A-43DF-2C45-988D-1D844CA54549}" srcOrd="1" destOrd="0" presId="urn:microsoft.com/office/officeart/2016/7/layout/RepeatingBendingProcessNew"/>
    <dgm:cxn modelId="{09904FB2-CD07-5C49-8E03-AB32A35D919B}" type="presOf" srcId="{16EBD69C-8C73-4E1A-A91D-E2AFF1486836}" destId="{121DFBD3-AD7A-4940-81B9-555918B9A695}" srcOrd="1" destOrd="0" presId="urn:microsoft.com/office/officeart/2016/7/layout/RepeatingBendingProcessNew"/>
    <dgm:cxn modelId="{197466B3-8883-44F6-81FF-BB1969307538}" srcId="{65EBE4EA-E39F-4C4A-A87B-533EE42D6235}" destId="{49A44716-51C8-4F8A-B27D-2E855F7DB4F9}" srcOrd="5" destOrd="0" parTransId="{DD9AAB78-CEDF-450E-A716-81524C222B9C}" sibTransId="{B665B987-9225-41D3-B1A8-DBD55DCEBC26}"/>
    <dgm:cxn modelId="{71D193B6-AC06-4544-B427-9ED2AF64A257}" type="presOf" srcId="{C4A82447-FB7C-44B7-8B4F-A1A8A68D509D}" destId="{5C5EBDC8-7A9E-0D4D-9E6F-EDD7884015DF}" srcOrd="0" destOrd="0" presId="urn:microsoft.com/office/officeart/2016/7/layout/RepeatingBendingProcessNew"/>
    <dgm:cxn modelId="{BF8E92B9-C9C7-0848-B02B-3D128F00B856}" type="presOf" srcId="{49A44716-51C8-4F8A-B27D-2E855F7DB4F9}" destId="{B06C11C0-A120-B14C-BCA5-C014A3A32BE1}" srcOrd="0" destOrd="0" presId="urn:microsoft.com/office/officeart/2016/7/layout/RepeatingBendingProcessNew"/>
    <dgm:cxn modelId="{E2FDCCBA-5DB5-E94F-ACFA-3CAA880AACA2}" type="presOf" srcId="{8167B7C5-5444-4644-BD78-63B344459F2B}" destId="{44E44C61-735E-E548-AD76-6DCF5B3B1EA3}" srcOrd="1" destOrd="0" presId="urn:microsoft.com/office/officeart/2016/7/layout/RepeatingBendingProcessNew"/>
    <dgm:cxn modelId="{EB67AEBB-AA0A-C44D-AA0E-54B5934D1D57}" type="presOf" srcId="{912B5722-FFF6-43D2-A133-5BA06934FEB6}" destId="{368CE11D-CB46-5848-90CB-DCCE8D042FFC}" srcOrd="1" destOrd="0" presId="urn:microsoft.com/office/officeart/2016/7/layout/RepeatingBendingProcessNew"/>
    <dgm:cxn modelId="{D07396BC-CE83-4C47-9520-D375935BB106}" type="presOf" srcId="{1A9D787C-2CA6-4DDA-B808-76215D1C1E60}" destId="{815AD317-BD56-A141-B58A-A6BE09CDCFAC}" srcOrd="1" destOrd="0" presId="urn:microsoft.com/office/officeart/2016/7/layout/RepeatingBendingProcessNew"/>
    <dgm:cxn modelId="{991D26C5-21DB-054E-8350-EB70902C177F}" type="presOf" srcId="{4DD210C2-526D-4A4A-833D-234CA10FBB46}" destId="{8CEC5E2A-1980-834F-A332-2700A9FF2B5C}" srcOrd="0" destOrd="0" presId="urn:microsoft.com/office/officeart/2016/7/layout/RepeatingBendingProcessNew"/>
    <dgm:cxn modelId="{866435C6-2AE4-F945-B42E-E8EEA2042262}" type="presOf" srcId="{315BFF17-937F-4244-833E-26260DE4507D}" destId="{5C50E821-72E5-0C42-84FD-BCA4572D7AFE}" srcOrd="0" destOrd="0" presId="urn:microsoft.com/office/officeart/2016/7/layout/RepeatingBendingProcessNew"/>
    <dgm:cxn modelId="{BB9DAAC6-0DBB-404E-9751-5275E489610E}" srcId="{65EBE4EA-E39F-4C4A-A87B-533EE42D6235}" destId="{CBC576C9-CAD4-4B14-8C7B-CF622ED1C386}" srcOrd="3" destOrd="0" parTransId="{96BD9721-7F87-4EC1-B364-F3391A26E1FF}" sibTransId="{16EBD69C-8C73-4E1A-A91D-E2AFF1486836}"/>
    <dgm:cxn modelId="{1EF193CF-0345-FA4D-9FD7-DD6E194A70CD}" type="presOf" srcId="{1A9D787C-2CA6-4DDA-B808-76215D1C1E60}" destId="{8926A88F-FC3C-5B4B-897E-CAF697B365BA}" srcOrd="0" destOrd="0" presId="urn:microsoft.com/office/officeart/2016/7/layout/RepeatingBendingProcessNew"/>
    <dgm:cxn modelId="{AA819AD1-C5EE-874C-9C30-C05A3164E8B2}" type="presOf" srcId="{785467BA-52D9-4D6B-AC08-6177EAA5ADCA}" destId="{A3E4ED15-25C2-7144-8393-48BE65D21255}" srcOrd="0" destOrd="0" presId="urn:microsoft.com/office/officeart/2016/7/layout/RepeatingBendingProcessNew"/>
    <dgm:cxn modelId="{4CE19CD8-6824-478B-8592-BF2BA38B7932}" srcId="{65EBE4EA-E39F-4C4A-A87B-533EE42D6235}" destId="{F0C9B4BD-4302-4F0F-9411-BDE67D635F8A}" srcOrd="4" destOrd="0" parTransId="{CD25B858-55E7-437A-B6DD-44A824079C31}" sibTransId="{912B5722-FFF6-43D2-A133-5BA06934FEB6}"/>
    <dgm:cxn modelId="{AF152DDE-7C44-DF48-AFF4-1EF7605E7B85}" type="presOf" srcId="{0D647FB8-DCA9-41C2-B707-B0399129C317}" destId="{10F63A1A-119E-5F47-B031-CC8388998F6D}" srcOrd="0" destOrd="0" presId="urn:microsoft.com/office/officeart/2016/7/layout/RepeatingBendingProcessNew"/>
    <dgm:cxn modelId="{C5AB20D5-AB77-7F49-8017-F66C14261E14}" type="presParOf" srcId="{FA176F9B-9D16-EC43-9638-72833877E820}" destId="{35499DA0-4022-FF4A-BA84-B3D7E8DB0799}" srcOrd="0" destOrd="0" presId="urn:microsoft.com/office/officeart/2016/7/layout/RepeatingBendingProcessNew"/>
    <dgm:cxn modelId="{2267E8DD-6888-B743-BBC8-AB6517BD7806}" type="presParOf" srcId="{FA176F9B-9D16-EC43-9638-72833877E820}" destId="{8926A88F-FC3C-5B4B-897E-CAF697B365BA}" srcOrd="1" destOrd="0" presId="urn:microsoft.com/office/officeart/2016/7/layout/RepeatingBendingProcessNew"/>
    <dgm:cxn modelId="{BA694A6F-352B-DE42-89B2-84DAE2FA41F1}" type="presParOf" srcId="{8926A88F-FC3C-5B4B-897E-CAF697B365BA}" destId="{815AD317-BD56-A141-B58A-A6BE09CDCFAC}" srcOrd="0" destOrd="0" presId="urn:microsoft.com/office/officeart/2016/7/layout/RepeatingBendingProcessNew"/>
    <dgm:cxn modelId="{18A7DEC5-B9D2-D243-9F24-CD69E006C2A0}" type="presParOf" srcId="{FA176F9B-9D16-EC43-9638-72833877E820}" destId="{914E1B24-6473-6B4A-8034-2330F84F498B}" srcOrd="2" destOrd="0" presId="urn:microsoft.com/office/officeart/2016/7/layout/RepeatingBendingProcessNew"/>
    <dgm:cxn modelId="{1842BAF1-620B-AA42-9DE1-5F6038426B5B}" type="presParOf" srcId="{FA176F9B-9D16-EC43-9638-72833877E820}" destId="{4A902E70-990A-8E4D-BEA2-E093AA887B28}" srcOrd="3" destOrd="0" presId="urn:microsoft.com/office/officeart/2016/7/layout/RepeatingBendingProcessNew"/>
    <dgm:cxn modelId="{A0D3BDAE-485B-1745-BE4D-3D139E35C019}" type="presParOf" srcId="{4A902E70-990A-8E4D-BEA2-E093AA887B28}" destId="{44E44C61-735E-E548-AD76-6DCF5B3B1EA3}" srcOrd="0" destOrd="0" presId="urn:microsoft.com/office/officeart/2016/7/layout/RepeatingBendingProcessNew"/>
    <dgm:cxn modelId="{DB25901D-9546-D943-8D28-72E925184E9B}" type="presParOf" srcId="{FA176F9B-9D16-EC43-9638-72833877E820}" destId="{A93B13FF-EC4C-1842-8B24-BD11F63FF2A8}" srcOrd="4" destOrd="0" presId="urn:microsoft.com/office/officeart/2016/7/layout/RepeatingBendingProcessNew"/>
    <dgm:cxn modelId="{6D3ACB84-9CAD-CE4C-9E1B-7F0B118C3298}" type="presParOf" srcId="{FA176F9B-9D16-EC43-9638-72833877E820}" destId="{5C5EBDC8-7A9E-0D4D-9E6F-EDD7884015DF}" srcOrd="5" destOrd="0" presId="urn:microsoft.com/office/officeart/2016/7/layout/RepeatingBendingProcessNew"/>
    <dgm:cxn modelId="{4C40FA06-1D37-A94A-96EE-2361A90A3F12}" type="presParOf" srcId="{5C5EBDC8-7A9E-0D4D-9E6F-EDD7884015DF}" destId="{F50F004D-E27F-8E44-B3E0-3741671D353C}" srcOrd="0" destOrd="0" presId="urn:microsoft.com/office/officeart/2016/7/layout/RepeatingBendingProcessNew"/>
    <dgm:cxn modelId="{45AA93E3-A1F1-6740-8A00-835344B80A75}" type="presParOf" srcId="{FA176F9B-9D16-EC43-9638-72833877E820}" destId="{F23AEE2A-4FE8-7148-B866-46EB81A74B46}" srcOrd="6" destOrd="0" presId="urn:microsoft.com/office/officeart/2016/7/layout/RepeatingBendingProcessNew"/>
    <dgm:cxn modelId="{4C70A9F5-B5B8-3243-9A8F-302225E84C7D}" type="presParOf" srcId="{FA176F9B-9D16-EC43-9638-72833877E820}" destId="{2AA4C79C-0265-0D47-A46A-BCFE9BF9BB7F}" srcOrd="7" destOrd="0" presId="urn:microsoft.com/office/officeart/2016/7/layout/RepeatingBendingProcessNew"/>
    <dgm:cxn modelId="{BF681321-FFAA-7343-ADEF-D64C0792619C}" type="presParOf" srcId="{2AA4C79C-0265-0D47-A46A-BCFE9BF9BB7F}" destId="{121DFBD3-AD7A-4940-81B9-555918B9A695}" srcOrd="0" destOrd="0" presId="urn:microsoft.com/office/officeart/2016/7/layout/RepeatingBendingProcessNew"/>
    <dgm:cxn modelId="{F0CD7182-13B7-5044-BE54-9DEBFC6D1E8E}" type="presParOf" srcId="{FA176F9B-9D16-EC43-9638-72833877E820}" destId="{5799EF1C-6DD5-E648-9528-E1FD7979D781}" srcOrd="8" destOrd="0" presId="urn:microsoft.com/office/officeart/2016/7/layout/RepeatingBendingProcessNew"/>
    <dgm:cxn modelId="{BB2D3E42-91AE-FC4C-827B-20A327C4FBC0}" type="presParOf" srcId="{FA176F9B-9D16-EC43-9638-72833877E820}" destId="{7359E722-AC18-FC46-9ACE-F2D6AC7D2CA8}" srcOrd="9" destOrd="0" presId="urn:microsoft.com/office/officeart/2016/7/layout/RepeatingBendingProcessNew"/>
    <dgm:cxn modelId="{28730B9F-9290-ED48-9321-C52F092D03F1}" type="presParOf" srcId="{7359E722-AC18-FC46-9ACE-F2D6AC7D2CA8}" destId="{368CE11D-CB46-5848-90CB-DCCE8D042FFC}" srcOrd="0" destOrd="0" presId="urn:microsoft.com/office/officeart/2016/7/layout/RepeatingBendingProcessNew"/>
    <dgm:cxn modelId="{C8AF6762-8832-D340-AC8A-A75B23D379F5}" type="presParOf" srcId="{FA176F9B-9D16-EC43-9638-72833877E820}" destId="{B06C11C0-A120-B14C-BCA5-C014A3A32BE1}" srcOrd="10" destOrd="0" presId="urn:microsoft.com/office/officeart/2016/7/layout/RepeatingBendingProcessNew"/>
    <dgm:cxn modelId="{AA88FF20-5E40-5E43-A5F9-71B4A350B4BC}" type="presParOf" srcId="{FA176F9B-9D16-EC43-9638-72833877E820}" destId="{CB3419B0-5E40-BC4D-BA3A-6C61933056FB}" srcOrd="11" destOrd="0" presId="urn:microsoft.com/office/officeart/2016/7/layout/RepeatingBendingProcessNew"/>
    <dgm:cxn modelId="{205487D7-63A9-5E43-AADE-A6E9E37EE7FC}" type="presParOf" srcId="{CB3419B0-5E40-BC4D-BA3A-6C61933056FB}" destId="{3123074C-5E74-D643-9EE8-0C85F8F4FE31}" srcOrd="0" destOrd="0" presId="urn:microsoft.com/office/officeart/2016/7/layout/RepeatingBendingProcessNew"/>
    <dgm:cxn modelId="{2A78C1A1-4B90-3840-A6C9-5F6336EB9545}" type="presParOf" srcId="{FA176F9B-9D16-EC43-9638-72833877E820}" destId="{FB5AE44D-F76D-244B-AFE2-3AE585193D6B}" srcOrd="12" destOrd="0" presId="urn:microsoft.com/office/officeart/2016/7/layout/RepeatingBendingProcessNew"/>
    <dgm:cxn modelId="{15AF36DA-B788-0A4D-A63F-5D0EFE1D3460}" type="presParOf" srcId="{FA176F9B-9D16-EC43-9638-72833877E820}" destId="{3918FB22-3DD6-544D-B2D5-19299BF642E3}" srcOrd="13" destOrd="0" presId="urn:microsoft.com/office/officeart/2016/7/layout/RepeatingBendingProcessNew"/>
    <dgm:cxn modelId="{02062AB5-8782-174E-AD15-E09C7BB12C61}" type="presParOf" srcId="{3918FB22-3DD6-544D-B2D5-19299BF642E3}" destId="{7CACC4CB-DDBD-4E47-B59F-BA0D6F0A7D67}" srcOrd="0" destOrd="0" presId="urn:microsoft.com/office/officeart/2016/7/layout/RepeatingBendingProcessNew"/>
    <dgm:cxn modelId="{2E56AC97-D8A1-A749-A4D6-11D5C31AB70D}" type="presParOf" srcId="{FA176F9B-9D16-EC43-9638-72833877E820}" destId="{A3E4ED15-25C2-7144-8393-48BE65D21255}" srcOrd="14" destOrd="0" presId="urn:microsoft.com/office/officeart/2016/7/layout/RepeatingBendingProcessNew"/>
    <dgm:cxn modelId="{3FC77A7D-59BA-7141-8844-5073CEB5C5CF}" type="presParOf" srcId="{FA176F9B-9D16-EC43-9638-72833877E820}" destId="{19870E08-3960-A248-949D-9B7D4CFE3B1B}" srcOrd="15" destOrd="0" presId="urn:microsoft.com/office/officeart/2016/7/layout/RepeatingBendingProcessNew"/>
    <dgm:cxn modelId="{33EF13F9-EA62-0C4D-A518-3508EF0908B6}" type="presParOf" srcId="{19870E08-3960-A248-949D-9B7D4CFE3B1B}" destId="{9937667A-43DF-2C45-988D-1D844CA54549}" srcOrd="0" destOrd="0" presId="urn:microsoft.com/office/officeart/2016/7/layout/RepeatingBendingProcessNew"/>
    <dgm:cxn modelId="{CBD8C229-CDF1-9C4A-953C-10A6CBB9BB85}" type="presParOf" srcId="{FA176F9B-9D16-EC43-9638-72833877E820}" destId="{10F63A1A-119E-5F47-B031-CC8388998F6D}" srcOrd="16" destOrd="0" presId="urn:microsoft.com/office/officeart/2016/7/layout/RepeatingBendingProcessNew"/>
    <dgm:cxn modelId="{D044518F-73EA-F249-9862-549CE280F8D4}" type="presParOf" srcId="{FA176F9B-9D16-EC43-9638-72833877E820}" destId="{8CEC5E2A-1980-834F-A332-2700A9FF2B5C}" srcOrd="17" destOrd="0" presId="urn:microsoft.com/office/officeart/2016/7/layout/RepeatingBendingProcessNew"/>
    <dgm:cxn modelId="{099EC3B2-FE26-2B4B-A4D0-8F76588984B6}" type="presParOf" srcId="{8CEC5E2A-1980-834F-A332-2700A9FF2B5C}" destId="{7553BF27-DC17-264C-A426-700679E7067D}" srcOrd="0" destOrd="0" presId="urn:microsoft.com/office/officeart/2016/7/layout/RepeatingBendingProcessNew"/>
    <dgm:cxn modelId="{EC002FA9-8688-DB45-8094-D7B5F96F7AA6}" type="presParOf" srcId="{FA176F9B-9D16-EC43-9638-72833877E820}" destId="{5C50E821-72E5-0C42-84FD-BCA4572D7AFE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70C08-9244-374F-9DC2-4019A3CFCCFD}">
      <dsp:nvSpPr>
        <dsp:cNvPr id="0" name=""/>
        <dsp:cNvSpPr/>
      </dsp:nvSpPr>
      <dsp:spPr>
        <a:xfrm>
          <a:off x="733" y="1297691"/>
          <a:ext cx="3194842" cy="1597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Frames an otherwise very complicated case</a:t>
          </a:r>
        </a:p>
      </dsp:txBody>
      <dsp:txXfrm>
        <a:off x="733" y="1297691"/>
        <a:ext cx="3194842" cy="1597421"/>
      </dsp:txXfrm>
    </dsp:sp>
    <dsp:sp modelId="{9A4FA29D-4558-B347-9FD5-8D4B55088782}">
      <dsp:nvSpPr>
        <dsp:cNvPr id="0" name=""/>
        <dsp:cNvSpPr/>
      </dsp:nvSpPr>
      <dsp:spPr>
        <a:xfrm>
          <a:off x="3866493" y="1297691"/>
          <a:ext cx="3194842" cy="1597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Helps to prioritize treatment strategies </a:t>
          </a:r>
        </a:p>
      </dsp:txBody>
      <dsp:txXfrm>
        <a:off x="3866493" y="1297691"/>
        <a:ext cx="3194842" cy="1597421"/>
      </dsp:txXfrm>
    </dsp:sp>
    <dsp:sp modelId="{DC42C78F-5CC5-EB49-BBC3-4F3B5BE9FBD1}">
      <dsp:nvSpPr>
        <dsp:cNvPr id="0" name=""/>
        <dsp:cNvSpPr/>
      </dsp:nvSpPr>
      <dsp:spPr>
        <a:xfrm>
          <a:off x="7732252" y="1297691"/>
          <a:ext cx="3194842" cy="1597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Build a list of differentials and comorbidities</a:t>
          </a:r>
        </a:p>
      </dsp:txBody>
      <dsp:txXfrm>
        <a:off x="7732252" y="1297691"/>
        <a:ext cx="3194842" cy="1597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488D-14F1-C34C-8649-6B2B823EBBE5}">
      <dsp:nvSpPr>
        <dsp:cNvPr id="0" name=""/>
        <dsp:cNvSpPr/>
      </dsp:nvSpPr>
      <dsp:spPr>
        <a:xfrm>
          <a:off x="0" y="477842"/>
          <a:ext cx="10927829" cy="8063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EAC2D-3619-164C-A1CC-710C26955FBE}">
      <dsp:nvSpPr>
        <dsp:cNvPr id="0" name=""/>
        <dsp:cNvSpPr/>
      </dsp:nvSpPr>
      <dsp:spPr>
        <a:xfrm>
          <a:off x="546391" y="5522"/>
          <a:ext cx="7649480" cy="944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Information Gathering</a:t>
          </a:r>
        </a:p>
      </dsp:txBody>
      <dsp:txXfrm>
        <a:off x="592505" y="51636"/>
        <a:ext cx="7557252" cy="852412"/>
      </dsp:txXfrm>
    </dsp:sp>
    <dsp:sp modelId="{4CDE58B1-8FB8-344A-99A1-F5A6022B5C2D}">
      <dsp:nvSpPr>
        <dsp:cNvPr id="0" name=""/>
        <dsp:cNvSpPr/>
      </dsp:nvSpPr>
      <dsp:spPr>
        <a:xfrm>
          <a:off x="0" y="1929362"/>
          <a:ext cx="10927829" cy="8063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7619C-24BC-B941-98FA-17193A162E76}">
      <dsp:nvSpPr>
        <dsp:cNvPr id="0" name=""/>
        <dsp:cNvSpPr/>
      </dsp:nvSpPr>
      <dsp:spPr>
        <a:xfrm>
          <a:off x="546391" y="1457042"/>
          <a:ext cx="7649480" cy="944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Mold Treatment</a:t>
          </a:r>
        </a:p>
      </dsp:txBody>
      <dsp:txXfrm>
        <a:off x="592505" y="1503156"/>
        <a:ext cx="7557252" cy="852412"/>
      </dsp:txXfrm>
    </dsp:sp>
    <dsp:sp modelId="{7CADBCA0-7A5D-F643-9F14-A8350A175664}">
      <dsp:nvSpPr>
        <dsp:cNvPr id="0" name=""/>
        <dsp:cNvSpPr/>
      </dsp:nvSpPr>
      <dsp:spPr>
        <a:xfrm>
          <a:off x="0" y="3380882"/>
          <a:ext cx="10927829" cy="8063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5B0B0-FE5E-FD46-B0B5-19DCF76F9EB9}">
      <dsp:nvSpPr>
        <dsp:cNvPr id="0" name=""/>
        <dsp:cNvSpPr/>
      </dsp:nvSpPr>
      <dsp:spPr>
        <a:xfrm>
          <a:off x="546391" y="2908562"/>
          <a:ext cx="7649480" cy="944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Supporting (Hyper) Sensitive People</a:t>
          </a:r>
        </a:p>
      </dsp:txBody>
      <dsp:txXfrm>
        <a:off x="592505" y="2954676"/>
        <a:ext cx="7557252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F94EF-F806-48FA-A8AC-F600B1938BE7}">
      <dsp:nvSpPr>
        <dsp:cNvPr id="0" name=""/>
        <dsp:cNvSpPr/>
      </dsp:nvSpPr>
      <dsp:spPr>
        <a:xfrm>
          <a:off x="1348800" y="180543"/>
          <a:ext cx="669050" cy="6690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8B04C-F68F-4178-BF35-E037548BD831}">
      <dsp:nvSpPr>
        <dsp:cNvPr id="0" name=""/>
        <dsp:cNvSpPr/>
      </dsp:nvSpPr>
      <dsp:spPr>
        <a:xfrm>
          <a:off x="727532" y="1015019"/>
          <a:ext cx="1911573" cy="78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History taking (chronic complex cases AND straightforward)</a:t>
          </a:r>
        </a:p>
      </dsp:txBody>
      <dsp:txXfrm>
        <a:off x="727532" y="1015019"/>
        <a:ext cx="1911573" cy="783472"/>
      </dsp:txXfrm>
    </dsp:sp>
    <dsp:sp modelId="{593BDE1F-C0EE-4243-9789-9DF361233D95}">
      <dsp:nvSpPr>
        <dsp:cNvPr id="0" name=""/>
        <dsp:cNvSpPr/>
      </dsp:nvSpPr>
      <dsp:spPr>
        <a:xfrm>
          <a:off x="727532" y="1875435"/>
          <a:ext cx="1911573" cy="2152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Find the “light-switch” moment and look backward (decompensation: “never well since”) – timeline is often the key (move, flood, leak, renovations)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Keynote Sx: fatigue, brain fog, congestion, chronicity, urinary </a:t>
          </a:r>
          <a:r>
            <a:rPr lang="en-US" sz="1100" kern="1200" dirty="0" err="1"/>
            <a:t>freq</a:t>
          </a:r>
          <a:r>
            <a:rPr lang="en-US" sz="1100" kern="1200" dirty="0"/>
            <a:t>/</a:t>
          </a:r>
          <a:r>
            <a:rPr lang="en-US" sz="1100" kern="1200" dirty="0" err="1"/>
            <a:t>urg</a:t>
          </a:r>
          <a:r>
            <a:rPr lang="en-US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Peculiar Sx: odd parasthesias, “veil over eyes”, “internal vibrations”, etc.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Key Systems: sinuses, lungs, gut </a:t>
          </a:r>
          <a:endParaRPr lang="en-US" sz="1100" kern="1200"/>
        </a:p>
      </dsp:txBody>
      <dsp:txXfrm>
        <a:off x="727532" y="1875435"/>
        <a:ext cx="1911573" cy="2152328"/>
      </dsp:txXfrm>
    </dsp:sp>
    <dsp:sp modelId="{0C20C95C-6429-4D96-8F4E-9E0451FCD2B2}">
      <dsp:nvSpPr>
        <dsp:cNvPr id="0" name=""/>
        <dsp:cNvSpPr/>
      </dsp:nvSpPr>
      <dsp:spPr>
        <a:xfrm>
          <a:off x="4782892" y="172789"/>
          <a:ext cx="669050" cy="669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07251-1119-4C22-A17B-B08793A571A5}">
      <dsp:nvSpPr>
        <dsp:cNvPr id="0" name=""/>
        <dsp:cNvSpPr/>
      </dsp:nvSpPr>
      <dsp:spPr>
        <a:xfrm>
          <a:off x="4161635" y="1007270"/>
          <a:ext cx="1911573" cy="78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Ask questions! Sequential, curious, suspicious </a:t>
          </a:r>
        </a:p>
      </dsp:txBody>
      <dsp:txXfrm>
        <a:off x="4161635" y="1007270"/>
        <a:ext cx="1911573" cy="783472"/>
      </dsp:txXfrm>
    </dsp:sp>
    <dsp:sp modelId="{0024B848-254D-4392-9CDA-0DBF57413518}">
      <dsp:nvSpPr>
        <dsp:cNvPr id="0" name=""/>
        <dsp:cNvSpPr/>
      </dsp:nvSpPr>
      <dsp:spPr>
        <a:xfrm>
          <a:off x="2262028" y="1867687"/>
          <a:ext cx="1911573" cy="2152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4BED2-4B80-442A-8595-869DAFA96C23}">
      <dsp:nvSpPr>
        <dsp:cNvPr id="0" name=""/>
        <dsp:cNvSpPr/>
      </dsp:nvSpPr>
      <dsp:spPr>
        <a:xfrm>
          <a:off x="4782894" y="2074044"/>
          <a:ext cx="669050" cy="6690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E1F85-64F5-4C5F-B41B-582CADEF5CD1}">
      <dsp:nvSpPr>
        <dsp:cNvPr id="0" name=""/>
        <dsp:cNvSpPr/>
      </dsp:nvSpPr>
      <dsp:spPr>
        <a:xfrm>
          <a:off x="4161616" y="2910410"/>
          <a:ext cx="1911573" cy="78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Questionnaires (Jill Crista, ND Mold, Richard Horowitz, MD MSIDS)</a:t>
          </a:r>
        </a:p>
      </dsp:txBody>
      <dsp:txXfrm>
        <a:off x="4161616" y="2910410"/>
        <a:ext cx="1911573" cy="783472"/>
      </dsp:txXfrm>
    </dsp:sp>
    <dsp:sp modelId="{D1B6CD99-2954-43B1-8667-3BA37FEB9A60}">
      <dsp:nvSpPr>
        <dsp:cNvPr id="0" name=""/>
        <dsp:cNvSpPr/>
      </dsp:nvSpPr>
      <dsp:spPr>
        <a:xfrm>
          <a:off x="4508127" y="1867687"/>
          <a:ext cx="1911573" cy="2152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F9280-F515-49FF-822A-91883623F08D}">
      <dsp:nvSpPr>
        <dsp:cNvPr id="0" name=""/>
        <dsp:cNvSpPr/>
      </dsp:nvSpPr>
      <dsp:spPr>
        <a:xfrm>
          <a:off x="8180396" y="209968"/>
          <a:ext cx="669050" cy="6690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BD3AE-84FF-4882-95C0-0992C645C93B}">
      <dsp:nvSpPr>
        <dsp:cNvPr id="0" name=""/>
        <dsp:cNvSpPr/>
      </dsp:nvSpPr>
      <dsp:spPr>
        <a:xfrm>
          <a:off x="7559151" y="1044446"/>
          <a:ext cx="1911573" cy="78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Screening (Visual Contrast Sensitivity)</a:t>
          </a:r>
        </a:p>
      </dsp:txBody>
      <dsp:txXfrm>
        <a:off x="7559151" y="1044446"/>
        <a:ext cx="1911573" cy="783472"/>
      </dsp:txXfrm>
    </dsp:sp>
    <dsp:sp modelId="{8C8E27C5-1E77-46EC-BF2D-82CB9793ABC6}">
      <dsp:nvSpPr>
        <dsp:cNvPr id="0" name=""/>
        <dsp:cNvSpPr/>
      </dsp:nvSpPr>
      <dsp:spPr>
        <a:xfrm>
          <a:off x="6754226" y="1867687"/>
          <a:ext cx="1911573" cy="2152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19C04-E3D3-4F7B-845A-9AC8004E0181}">
      <dsp:nvSpPr>
        <dsp:cNvPr id="0" name=""/>
        <dsp:cNvSpPr/>
      </dsp:nvSpPr>
      <dsp:spPr>
        <a:xfrm>
          <a:off x="8216533" y="2027306"/>
          <a:ext cx="669050" cy="6690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2BE25-00FC-4F76-B775-81BE5D7D29F9}">
      <dsp:nvSpPr>
        <dsp:cNvPr id="0" name=""/>
        <dsp:cNvSpPr/>
      </dsp:nvSpPr>
      <dsp:spPr>
        <a:xfrm>
          <a:off x="7595261" y="2861791"/>
          <a:ext cx="1911573" cy="78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Tests (urine, blood, environmental) + Mold Inspection </a:t>
          </a:r>
        </a:p>
      </dsp:txBody>
      <dsp:txXfrm>
        <a:off x="7595261" y="2861791"/>
        <a:ext cx="1911573" cy="783472"/>
      </dsp:txXfrm>
    </dsp:sp>
    <dsp:sp modelId="{C72029D0-0142-45D1-A19E-8AF59AE2AF90}">
      <dsp:nvSpPr>
        <dsp:cNvPr id="0" name=""/>
        <dsp:cNvSpPr/>
      </dsp:nvSpPr>
      <dsp:spPr>
        <a:xfrm>
          <a:off x="7595261" y="3530940"/>
          <a:ext cx="1911573" cy="210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Provoked vs unprovoked </a:t>
          </a:r>
        </a:p>
      </dsp:txBody>
      <dsp:txXfrm>
        <a:off x="7595261" y="3530940"/>
        <a:ext cx="1911573" cy="2105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6A88F-FC3C-5B4B-897E-CAF697B365BA}">
      <dsp:nvSpPr>
        <dsp:cNvPr id="0" name=""/>
        <dsp:cNvSpPr/>
      </dsp:nvSpPr>
      <dsp:spPr>
        <a:xfrm>
          <a:off x="2672229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579012"/>
        <a:ext cx="22091" cy="4422"/>
      </dsp:txXfrm>
    </dsp:sp>
    <dsp:sp modelId="{35499DA0-4022-FF4A-BA84-B3D7E8DB0799}">
      <dsp:nvSpPr>
        <dsp:cNvPr id="0" name=""/>
        <dsp:cNvSpPr/>
      </dsp:nvSpPr>
      <dsp:spPr>
        <a:xfrm>
          <a:off x="753011" y="4917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Treat the person (manage Sx while working at root cause)</a:t>
          </a:r>
        </a:p>
      </dsp:txBody>
      <dsp:txXfrm>
        <a:off x="753011" y="4917"/>
        <a:ext cx="1921018" cy="1152611"/>
      </dsp:txXfrm>
    </dsp:sp>
    <dsp:sp modelId="{4A902E70-990A-8E4D-BEA2-E093AA887B28}">
      <dsp:nvSpPr>
        <dsp:cNvPr id="0" name=""/>
        <dsp:cNvSpPr/>
      </dsp:nvSpPr>
      <dsp:spPr>
        <a:xfrm>
          <a:off x="5035082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579012"/>
        <a:ext cx="22091" cy="4422"/>
      </dsp:txXfrm>
    </dsp:sp>
    <dsp:sp modelId="{914E1B24-6473-6B4A-8034-2330F84F498B}">
      <dsp:nvSpPr>
        <dsp:cNvPr id="0" name=""/>
        <dsp:cNvSpPr/>
      </dsp:nvSpPr>
      <dsp:spPr>
        <a:xfrm>
          <a:off x="3115864" y="4917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Get you out of mold so that you can get the mold out of you!</a:t>
          </a:r>
        </a:p>
      </dsp:txBody>
      <dsp:txXfrm>
        <a:off x="3115864" y="4917"/>
        <a:ext cx="1921018" cy="1152611"/>
      </dsp:txXfrm>
    </dsp:sp>
    <dsp:sp modelId="{5C5EBDC8-7A9E-0D4D-9E6F-EDD7884015DF}">
      <dsp:nvSpPr>
        <dsp:cNvPr id="0" name=""/>
        <dsp:cNvSpPr/>
      </dsp:nvSpPr>
      <dsp:spPr>
        <a:xfrm>
          <a:off x="7397935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579012"/>
        <a:ext cx="22091" cy="4422"/>
      </dsp:txXfrm>
    </dsp:sp>
    <dsp:sp modelId="{A93B13FF-EC4C-1842-8B24-BD11F63FF2A8}">
      <dsp:nvSpPr>
        <dsp:cNvPr id="0" name=""/>
        <dsp:cNvSpPr/>
      </dsp:nvSpPr>
      <dsp:spPr>
        <a:xfrm>
          <a:off x="5478717" y="4917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Antioxidants, antioxidants, antioxidants.</a:t>
          </a:r>
        </a:p>
      </dsp:txBody>
      <dsp:txXfrm>
        <a:off x="5478717" y="4917"/>
        <a:ext cx="1921018" cy="1152611"/>
      </dsp:txXfrm>
    </dsp:sp>
    <dsp:sp modelId="{2AA4C79C-0265-0D47-A46A-BCFE9BF9BB7F}">
      <dsp:nvSpPr>
        <dsp:cNvPr id="0" name=""/>
        <dsp:cNvSpPr/>
      </dsp:nvSpPr>
      <dsp:spPr>
        <a:xfrm>
          <a:off x="1713520" y="1155729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1359134"/>
        <a:ext cx="355115" cy="4422"/>
      </dsp:txXfrm>
    </dsp:sp>
    <dsp:sp modelId="{F23AEE2A-4FE8-7148-B866-46EB81A74B46}">
      <dsp:nvSpPr>
        <dsp:cNvPr id="0" name=""/>
        <dsp:cNvSpPr/>
      </dsp:nvSpPr>
      <dsp:spPr>
        <a:xfrm>
          <a:off x="7841570" y="4917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Liver + </a:t>
          </a:r>
          <a:r>
            <a:rPr lang="en-US" sz="1200" b="1" u="sng" kern="1200"/>
            <a:t>GALLBLADDER/BILE</a:t>
          </a:r>
          <a:r>
            <a:rPr lang="en-US" sz="1200" kern="1200"/>
            <a:t> movement (gentle start!)</a:t>
          </a:r>
        </a:p>
      </dsp:txBody>
      <dsp:txXfrm>
        <a:off x="7841570" y="4917"/>
        <a:ext cx="1921018" cy="1152611"/>
      </dsp:txXfrm>
    </dsp:sp>
    <dsp:sp modelId="{7359E722-AC18-FC46-9ACE-F2D6AC7D2CA8}">
      <dsp:nvSpPr>
        <dsp:cNvPr id="0" name=""/>
        <dsp:cNvSpPr/>
      </dsp:nvSpPr>
      <dsp:spPr>
        <a:xfrm>
          <a:off x="2672229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2173457"/>
        <a:ext cx="22091" cy="4422"/>
      </dsp:txXfrm>
    </dsp:sp>
    <dsp:sp modelId="{5799EF1C-6DD5-E648-9528-E1FD7979D781}">
      <dsp:nvSpPr>
        <dsp:cNvPr id="0" name=""/>
        <dsp:cNvSpPr/>
      </dsp:nvSpPr>
      <dsp:spPr>
        <a:xfrm>
          <a:off x="753011" y="1599363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Binders (tiered by intensity and also based on testing)</a:t>
          </a:r>
        </a:p>
      </dsp:txBody>
      <dsp:txXfrm>
        <a:off x="753011" y="1599363"/>
        <a:ext cx="1921018" cy="1152611"/>
      </dsp:txXfrm>
    </dsp:sp>
    <dsp:sp modelId="{CB3419B0-5E40-BC4D-BA3A-6C61933056FB}">
      <dsp:nvSpPr>
        <dsp:cNvPr id="0" name=""/>
        <dsp:cNvSpPr/>
      </dsp:nvSpPr>
      <dsp:spPr>
        <a:xfrm>
          <a:off x="5035082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2173457"/>
        <a:ext cx="22091" cy="4422"/>
      </dsp:txXfrm>
    </dsp:sp>
    <dsp:sp modelId="{B06C11C0-A120-B14C-BCA5-C014A3A32BE1}">
      <dsp:nvSpPr>
        <dsp:cNvPr id="0" name=""/>
        <dsp:cNvSpPr/>
      </dsp:nvSpPr>
      <dsp:spPr>
        <a:xfrm>
          <a:off x="3115864" y="1599363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Antifungals and antimicrobials (including intranasal +/– pulmonary)</a:t>
          </a:r>
        </a:p>
      </dsp:txBody>
      <dsp:txXfrm>
        <a:off x="3115864" y="1599363"/>
        <a:ext cx="1921018" cy="1152611"/>
      </dsp:txXfrm>
    </dsp:sp>
    <dsp:sp modelId="{3918FB22-3DD6-544D-B2D5-19299BF642E3}">
      <dsp:nvSpPr>
        <dsp:cNvPr id="0" name=""/>
        <dsp:cNvSpPr/>
      </dsp:nvSpPr>
      <dsp:spPr>
        <a:xfrm>
          <a:off x="7397935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2173457"/>
        <a:ext cx="22091" cy="4422"/>
      </dsp:txXfrm>
    </dsp:sp>
    <dsp:sp modelId="{FB5AE44D-F76D-244B-AFE2-3AE585193D6B}">
      <dsp:nvSpPr>
        <dsp:cNvPr id="0" name=""/>
        <dsp:cNvSpPr/>
      </dsp:nvSpPr>
      <dsp:spPr>
        <a:xfrm>
          <a:off x="5478717" y="1599363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Diet: fiber (nature’s binder), hydration++ (w/ electrolytes), low or no moldy foods/sugar/dairy/gluten</a:t>
          </a:r>
        </a:p>
      </dsp:txBody>
      <dsp:txXfrm>
        <a:off x="5478717" y="1599363"/>
        <a:ext cx="1921018" cy="1152611"/>
      </dsp:txXfrm>
    </dsp:sp>
    <dsp:sp modelId="{19870E08-3960-A248-949D-9B7D4CFE3B1B}">
      <dsp:nvSpPr>
        <dsp:cNvPr id="0" name=""/>
        <dsp:cNvSpPr/>
      </dsp:nvSpPr>
      <dsp:spPr>
        <a:xfrm>
          <a:off x="1713520" y="2750174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2953580"/>
        <a:ext cx="355115" cy="4422"/>
      </dsp:txXfrm>
    </dsp:sp>
    <dsp:sp modelId="{A3E4ED15-25C2-7144-8393-48BE65D21255}">
      <dsp:nvSpPr>
        <dsp:cNvPr id="0" name=""/>
        <dsp:cNvSpPr/>
      </dsp:nvSpPr>
      <dsp:spPr>
        <a:xfrm>
          <a:off x="7841570" y="1599363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Advanced therapeutics: MAH/ozone (including insufflation), sauna, limbic system retraining</a:t>
          </a:r>
        </a:p>
      </dsp:txBody>
      <dsp:txXfrm>
        <a:off x="7841570" y="1599363"/>
        <a:ext cx="1921018" cy="1152611"/>
      </dsp:txXfrm>
    </dsp:sp>
    <dsp:sp modelId="{8CEC5E2A-1980-834F-A332-2700A9FF2B5C}">
      <dsp:nvSpPr>
        <dsp:cNvPr id="0" name=""/>
        <dsp:cNvSpPr/>
      </dsp:nvSpPr>
      <dsp:spPr>
        <a:xfrm>
          <a:off x="2672229" y="3724394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3767903"/>
        <a:ext cx="22091" cy="4422"/>
      </dsp:txXfrm>
    </dsp:sp>
    <dsp:sp modelId="{10F63A1A-119E-5F47-B031-CC8388998F6D}">
      <dsp:nvSpPr>
        <dsp:cNvPr id="0" name=""/>
        <dsp:cNvSpPr/>
      </dsp:nvSpPr>
      <dsp:spPr>
        <a:xfrm>
          <a:off x="753011" y="3193808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*Layer in treatments. Don’t add next items until tolerating first. Previous items will be rescue for reactions from next step items. </a:t>
          </a:r>
        </a:p>
      </dsp:txBody>
      <dsp:txXfrm>
        <a:off x="753011" y="3193808"/>
        <a:ext cx="1921018" cy="1152611"/>
      </dsp:txXfrm>
    </dsp:sp>
    <dsp:sp modelId="{5C50E821-72E5-0C42-84FD-BCA4572D7AFE}">
      <dsp:nvSpPr>
        <dsp:cNvPr id="0" name=""/>
        <dsp:cNvSpPr/>
      </dsp:nvSpPr>
      <dsp:spPr>
        <a:xfrm>
          <a:off x="3115864" y="3193808"/>
          <a:ext cx="1921018" cy="11526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*This flow often changes if there are chronic/co-infections or comorbidities</a:t>
          </a:r>
        </a:p>
      </dsp:txBody>
      <dsp:txXfrm>
        <a:off x="3115864" y="3193808"/>
        <a:ext cx="1921018" cy="1152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15738-4487-7747-BEE5-A4F99227493F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92F32-B5D1-9047-A1CC-5B8BCF859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43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19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7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dashamlav.com</a:t>
            </a:r>
            <a:r>
              <a:rPr lang="en-US" dirty="0"/>
              <a:t>/uploads/resized/2021/12/genotype-vs-phenotype-</a:t>
            </a:r>
            <a:r>
              <a:rPr lang="en-US" dirty="0" err="1"/>
              <a:t>dashamlav</a:t>
            </a:r>
            <a:r>
              <a:rPr lang="en-US" dirty="0"/>
              <a:t>-</a:t>
            </a:r>
            <a:r>
              <a:rPr lang="en-US" dirty="0" err="1"/>
              <a:t>feat.webp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61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1E1B-7A17-6F55-7F21-7B57A0395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B5E46-67D9-BB57-CEA0-A2B6E0547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98825-677D-F892-8022-E3E0C64B2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www.thelancet.com</a:t>
            </a:r>
            <a:r>
              <a:rPr lang="en-US" dirty="0"/>
              <a:t>/journals/</a:t>
            </a:r>
            <a:r>
              <a:rPr lang="en-US" dirty="0" err="1"/>
              <a:t>eclinm</a:t>
            </a:r>
            <a:r>
              <a:rPr lang="en-US" dirty="0"/>
              <a:t>/article/PIIS2589-5370%2823%2900284-5/</a:t>
            </a:r>
            <a:r>
              <a:rPr lang="en-US" dirty="0" err="1"/>
              <a:t>fulltext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74DAB-97A7-CB66-FDA7-B565AE8E3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4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8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5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7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6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92F32-B5D1-9047-A1CC-5B8BCF859B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5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3D65-9D81-144D-9382-D5FFAFFE2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C1497-0A7B-7640-E5E9-3F594E4B9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BAFDE-FAFC-1531-8370-7BB55D96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14C38-B4C7-3BBD-0FA8-F8EEC480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0F2D6-B2DA-46F0-B3B5-A2A0F31E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3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45EE-C26C-5BA8-E425-888A6E6D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6B52E-992A-72C6-793C-90A8C5DE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4C8F2-9AE5-FCAF-8ADE-80E11B37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9C433-0878-09C5-C40E-B93EC10B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6604-B1F8-B903-B92B-77E3998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0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C7C6F1-93F5-EC98-7582-AC11D090A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9029F-9BB6-F2B1-CDE9-9A8B66DCF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3D08D-C5A9-D32A-4B3F-137BEF3D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91582-8031-8A6C-8513-58DB0E4C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416A6-3183-3253-F35C-D477D981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64F5-5F1C-6AC5-D040-48078110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636B-062D-886A-FD1C-020E6E32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CA79-75DF-B03E-B2D6-F029BC9C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E4D8-8AE4-74D5-386D-93A49E9B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9A5C2-5CB6-556C-E928-8FA007F6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5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40B9-C132-C23F-A16F-7ADB7DA5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D8F96-7DB4-93AF-61F2-F933D6A15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7D55-546C-9C77-BCE8-ADDFB6A48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51566-145E-F8AF-4EC9-7BD34A67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3D1A1-9C2A-04E2-C845-2033B6B0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2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ABDE-148A-566B-036E-A5667F8F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DE30-AF4F-67D7-BD61-0D435AC61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0BE86-985F-E59F-64AC-68F2252B1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D8D14-31CD-9E52-F74F-B1D462DA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ADF95-D6E1-0A61-E281-12C85F62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92FF5-5EDF-B8A6-6F15-1FD56968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BFFA6-F1A7-A110-8044-327DB0A4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804FC-52A9-0E95-E9BD-F87B40685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87F9C-E68B-8158-CF09-6BA1538DA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629A2-8B8F-AA95-B69B-CF0BD4416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8A891-2104-E778-F99C-529C6D429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AC03-F425-E590-4F40-F734C593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C1EC6-9E62-6896-43BC-C92BA43D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D7AD1-8E1D-9764-45F4-B004F256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8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413B-6287-87E8-81AE-B7806007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329C8-7D17-35AD-402A-E7A650D3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D73AD-E5C6-9394-E5B8-4A9F810E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23BB3-8C0F-3416-51DC-5EAB9B07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EFB0F-56D8-E357-8586-BC308AC82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EB7AA-2FB6-C6A1-C77D-04008BD9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4FFBA-C8AD-BE0A-0B36-7EE1CC5B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40F5-3D03-4DCA-0547-CC235B24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E208-E334-9717-B54B-8CAEE5FC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DA294-BD57-C7D6-1B26-5EE2B4C9F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5B1A5-70A7-AA57-F99D-DDA69C91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9CA00-D054-2959-1E6D-E5AAA685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97AF0-C3E8-A42A-37E2-92A34B75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005A-FB7C-E250-D10F-29BF8788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D8372-B05F-BE1F-DB11-FE66C7EF3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7437C-CA2D-A0B0-1ED0-5D1129FE8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A8238-DB4F-B37E-DD3A-E8778AEC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6A3E7-4F18-8BDA-E85C-B3916AAE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80030-5204-14E6-0DF3-7AEF5E3A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C8DFC-AC12-14E9-9833-879A3C68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F78DF-76DC-6674-6672-9578EFB5D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BEEBC-06CA-C498-3812-3B3C90B0F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0739FF-A830-8942-A731-9E9413EC2DF0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56DE6-2590-55C3-C558-997E3C29C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5EA8A-6E52-3070-C89B-7A235B85F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ACACC-7ECD-D44A-BF81-315D0018A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2B5B-AA39-C154-1E91-19CAEDA4F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A Phenotypic Clinical Approach to Mold-Related Illness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D18C4-1361-E64A-9C21-E58F196E7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Dr. James R. Conway, ND</a:t>
            </a:r>
          </a:p>
        </p:txBody>
      </p:sp>
    </p:spTree>
    <p:extLst>
      <p:ext uri="{BB962C8B-B14F-4D97-AF65-F5344CB8AC3E}">
        <p14:creationId xmlns:p14="http://schemas.microsoft.com/office/powerpoint/2010/main" val="325514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37A08-57E7-79DE-65CE-DF1FEB176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1C3DC-9EB2-C021-666C-81BF8F15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91C7-97AE-35E0-754E-CBCFF7197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822873" cy="5617555"/>
          </a:xfrm>
        </p:spPr>
        <p:txBody>
          <a:bodyPr>
            <a:normAutofit/>
          </a:bodyPr>
          <a:lstStyle/>
          <a:p>
            <a:r>
              <a:rPr lang="en-CA" dirty="0"/>
              <a:t>A// Chronic migrating myalgia (fibromyalgia)</a:t>
            </a:r>
          </a:p>
          <a:p>
            <a:endParaRPr lang="en-CA" dirty="0"/>
          </a:p>
          <a:p>
            <a:r>
              <a:rPr lang="en-CA" dirty="0"/>
              <a:t>P// </a:t>
            </a:r>
          </a:p>
          <a:p>
            <a:r>
              <a:rPr lang="en-CA" dirty="0"/>
              <a:t>Updated labs (CRP, CK, ANA, RF, Anti-CCP, Anti-dsDNA, Ferritin, Vit B12, Vit D, Fasting insulin, CMP)</a:t>
            </a:r>
          </a:p>
          <a:p>
            <a:r>
              <a:rPr lang="en-CA" dirty="0"/>
              <a:t>Mycotoxin Urine Test – provoked w/ GSH x4 days </a:t>
            </a:r>
          </a:p>
          <a:p>
            <a:r>
              <a:rPr lang="en-CA" dirty="0"/>
              <a:t>MSIDS and CIRS screening questionnaires (did not complete)</a:t>
            </a:r>
          </a:p>
          <a:p>
            <a:r>
              <a:rPr lang="en-CA" dirty="0"/>
              <a:t>Rule out PMR, AI or inflammatory condition + imaging (hadn’t been seen by conventional medical team in some time)</a:t>
            </a:r>
          </a:p>
          <a:p>
            <a:r>
              <a:rPr lang="en-CA" dirty="0"/>
              <a:t>Continue her current supplements: Vit D, K, CoQ10, Bell’s D&amp;N, </a:t>
            </a:r>
            <a:r>
              <a:rPr lang="en-CA" dirty="0" err="1"/>
              <a:t>Reishi</a:t>
            </a:r>
            <a:r>
              <a:rPr lang="en-CA" dirty="0"/>
              <a:t>, Lion’s Mane, Gingko, </a:t>
            </a:r>
            <a:r>
              <a:rPr lang="en-CA" dirty="0" err="1"/>
              <a:t>Gastromend</a:t>
            </a:r>
            <a:r>
              <a:rPr lang="en-CA" dirty="0"/>
              <a:t> HP, Citrus Bergamot, and Mg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9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8253-04A3-1F95-2FC0-A5E0AAE6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9DFF-9CFB-2D29-0F1E-44F5CCB6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41C00-A76E-38E1-3AD3-0DC28E784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012382" cy="5460249"/>
          </a:xfrm>
        </p:spPr>
        <p:txBody>
          <a:bodyPr>
            <a:normAutofit/>
          </a:bodyPr>
          <a:lstStyle/>
          <a:p>
            <a:r>
              <a:rPr lang="en-CA" dirty="0"/>
              <a:t>S// (return visit, Dec 2025)</a:t>
            </a:r>
          </a:p>
          <a:p>
            <a:r>
              <a:rPr lang="en-CA" dirty="0"/>
              <a:t>Recalls no pain when she went to Palm Springs a few yrs ago and that she is intermittently itchy the last few yrs</a:t>
            </a:r>
          </a:p>
          <a:p>
            <a:r>
              <a:rPr lang="en-CA" dirty="0"/>
              <a:t>Severe pain Rt glute w/ a recent IMS </a:t>
            </a:r>
            <a:r>
              <a:rPr lang="en-CA" dirty="0" err="1"/>
              <a:t>tx</a:t>
            </a:r>
            <a:endParaRPr lang="en-CA" dirty="0"/>
          </a:p>
          <a:p>
            <a:r>
              <a:rPr lang="en-CA" dirty="0"/>
              <a:t>Disclosed has a “good-sized” drink QHS</a:t>
            </a:r>
          </a:p>
          <a:p>
            <a:endParaRPr lang="en-CA" dirty="0"/>
          </a:p>
          <a:p>
            <a:r>
              <a:rPr lang="en-CA" dirty="0"/>
              <a:t>O// </a:t>
            </a:r>
          </a:p>
          <a:p>
            <a:r>
              <a:rPr lang="en-CA" dirty="0"/>
              <a:t>GP LL results: elevated LFTs, low B12; all other WNL</a:t>
            </a:r>
          </a:p>
          <a:p>
            <a:r>
              <a:rPr lang="en-CA" dirty="0"/>
              <a:t>Mycotoxins: positive OTA, TCTs, and ZEN (negative AF and GT) 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88A4-2E55-669C-5F93-0BAA8EA84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D34E5-1D22-20B4-0696-C94444B8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460249"/>
          </a:xfrm>
        </p:spPr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779B4EA-6282-2021-A2AE-496672F1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5523"/>
            <a:ext cx="7402497" cy="595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CAC12-3135-2A90-8B62-80096FDA2F19}"/>
              </a:ext>
            </a:extLst>
          </p:cNvPr>
          <p:cNvSpPr txBox="1"/>
          <p:nvPr/>
        </p:nvSpPr>
        <p:spPr>
          <a:xfrm>
            <a:off x="3770171" y="6169709"/>
            <a:ext cx="465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ELISA – provoked 450mg GSH PO QD x 4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5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B740E-102E-22AC-1DA2-45A7A167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04B1-E710-B471-3B38-919379F8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8BCA9-0B60-5118-C270-986EEC55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460249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P//</a:t>
            </a:r>
          </a:p>
          <a:p>
            <a:r>
              <a:rPr lang="en-CA" dirty="0"/>
              <a:t>Recommended my local mold inspector – Josh at </a:t>
            </a:r>
            <a:r>
              <a:rPr lang="en-CA" dirty="0" err="1"/>
              <a:t>BuildingHealth.Ca</a:t>
            </a:r>
            <a:r>
              <a:rPr lang="en-CA" dirty="0"/>
              <a:t> </a:t>
            </a:r>
          </a:p>
          <a:p>
            <a:r>
              <a:rPr lang="en-CA" dirty="0"/>
              <a:t>Counselled EtOH reduction d/t LFTs</a:t>
            </a:r>
          </a:p>
          <a:p>
            <a:r>
              <a:rPr lang="en-CA" dirty="0"/>
              <a:t>B12/B9 injection </a:t>
            </a:r>
          </a:p>
          <a:p>
            <a:endParaRPr lang="en-CA" dirty="0"/>
          </a:p>
          <a:p>
            <a:r>
              <a:rPr lang="en-CA" dirty="0"/>
              <a:t>Detox Protocol</a:t>
            </a:r>
            <a:r>
              <a:rPr lang="en-CA" dirty="0">
                <a:sym typeface="Wingdings" pitchFamily="2" charset="2"/>
              </a:rPr>
              <a:t> – slow introduction in the following order</a:t>
            </a:r>
            <a:endParaRPr lang="en-CA" dirty="0"/>
          </a:p>
          <a:p>
            <a:r>
              <a:rPr lang="en-CA" b="1" dirty="0"/>
              <a:t>Basic B Complex: 2 caps once daily with food (breakfast or lunch)</a:t>
            </a:r>
            <a:br>
              <a:rPr lang="en-CA" b="1" dirty="0"/>
            </a:br>
            <a:r>
              <a:rPr lang="en-CA" i="1" dirty="0"/>
              <a:t>Indication: to support liver and address low B12 </a:t>
            </a:r>
            <a:endParaRPr lang="en-CA" dirty="0"/>
          </a:p>
          <a:p>
            <a:r>
              <a:rPr lang="en-CA" b="1" dirty="0"/>
              <a:t>Resveratrol: 1 cap 2x/day - am and noon</a:t>
            </a:r>
            <a:br>
              <a:rPr lang="en-CA" b="1" dirty="0"/>
            </a:br>
            <a:r>
              <a:rPr lang="en-CA" i="1" dirty="0"/>
              <a:t>Indication: antioxidants </a:t>
            </a:r>
            <a:endParaRPr lang="en-CA" dirty="0"/>
          </a:p>
          <a:p>
            <a:r>
              <a:rPr lang="en-CA" b="1" dirty="0"/>
              <a:t>TUDCA: 1 cap 2x/day with food</a:t>
            </a:r>
            <a:br>
              <a:rPr lang="en-CA" b="1" dirty="0"/>
            </a:br>
            <a:r>
              <a:rPr lang="en-CA" i="1" dirty="0"/>
              <a:t>Indication: bile outflow and liver support </a:t>
            </a:r>
            <a:endParaRPr lang="en-CA" dirty="0"/>
          </a:p>
          <a:p>
            <a:r>
              <a:rPr lang="en-CA" b="1" dirty="0"/>
              <a:t>Liver GI Detox: 1 cap 2x/day with food</a:t>
            </a:r>
            <a:br>
              <a:rPr lang="en-CA" b="1" dirty="0"/>
            </a:br>
            <a:r>
              <a:rPr lang="en-CA" i="1" dirty="0"/>
              <a:t>Indication: liver and detox support </a:t>
            </a:r>
            <a:endParaRPr lang="en-CA" dirty="0"/>
          </a:p>
          <a:p>
            <a:r>
              <a:rPr lang="en-CA" b="1" dirty="0"/>
              <a:t>Chlorella Tablets: start at 1 tablet 2x/day and slowly increase to full dose of 3 tabs 2x/day </a:t>
            </a:r>
            <a:br>
              <a:rPr lang="en-CA" dirty="0"/>
            </a:br>
            <a:r>
              <a:rPr lang="en-CA" i="1" dirty="0"/>
              <a:t>Indication: starter binder - OTA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3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06CB4-6FD1-1D90-9FEB-05278AF4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FCD6-1599-866F-196C-28CC110A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96B0-80D0-3675-E23F-AB45B86D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012382" cy="5460249"/>
          </a:xfrm>
        </p:spPr>
        <p:txBody>
          <a:bodyPr>
            <a:normAutofit/>
          </a:bodyPr>
          <a:lstStyle/>
          <a:p>
            <a:r>
              <a:rPr lang="en-CA" dirty="0"/>
              <a:t>S// (return visit, Jan 2026)</a:t>
            </a:r>
          </a:p>
          <a:p>
            <a:r>
              <a:rPr lang="en-CA" dirty="0"/>
              <a:t>was in way more pain when first started detox, </a:t>
            </a:r>
            <a:r>
              <a:rPr lang="en-CA" b="1" dirty="0"/>
              <a:t>then pain was almost gone!</a:t>
            </a:r>
            <a:r>
              <a:rPr lang="en-CA" dirty="0"/>
              <a:t> the left-sided pain has been “so much better”</a:t>
            </a:r>
          </a:p>
          <a:p>
            <a:r>
              <a:rPr lang="en-CA" dirty="0"/>
              <a:t>re Rt glute pain - found out that right trochanteric bursa was burst when they did IMS needles at the physio </a:t>
            </a:r>
          </a:p>
          <a:p>
            <a:r>
              <a:rPr lang="en-CA" dirty="0"/>
              <a:t>cognition has improved</a:t>
            </a:r>
          </a:p>
          <a:p>
            <a:r>
              <a:rPr lang="en-CA" dirty="0"/>
              <a:t>has avoided alcohol since last appointment </a:t>
            </a:r>
          </a:p>
          <a:p>
            <a:r>
              <a:rPr lang="en-CA" dirty="0"/>
              <a:t>reports that now has confirmed fatty liver by u/s</a:t>
            </a:r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3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896E-4436-C0E8-22C6-A24CF9BAD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4A3B-9877-0964-CB6A-FEA9F6D3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A00A3-0286-7A2B-2D3E-6445B59D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012382" cy="5460249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P// (return visit, Jan 2026)</a:t>
            </a:r>
          </a:p>
          <a:p>
            <a:r>
              <a:rPr lang="en-CA" dirty="0"/>
              <a:t>Reminder about indication for in-home inspection </a:t>
            </a:r>
          </a:p>
          <a:p>
            <a:r>
              <a:rPr lang="en-CA" dirty="0"/>
              <a:t>Sauna 3-4x/week (15-20 mins per session); hydrate well w/ electrolytes on sauna days; ensure high fiber diet</a:t>
            </a:r>
          </a:p>
          <a:p>
            <a:r>
              <a:rPr lang="en-CA" dirty="0"/>
              <a:t>Additional prescriptions:</a:t>
            </a:r>
          </a:p>
          <a:p>
            <a:r>
              <a:rPr lang="en-CA" b="1" dirty="0" err="1"/>
              <a:t>Holo</a:t>
            </a:r>
            <a:r>
              <a:rPr lang="en-CA" b="1" dirty="0"/>
              <a:t> Plexus: start at 1 cap daily and slowly increase to full dose of 3 caps once daily; take with a full glass of water; avoid taking alongside your other supplements by 1-2 hours</a:t>
            </a:r>
            <a:br>
              <a:rPr lang="en-CA" b="1" dirty="0"/>
            </a:br>
            <a:r>
              <a:rPr lang="en-CA" i="1" dirty="0"/>
              <a:t>Indication: binder blend  </a:t>
            </a:r>
            <a:endParaRPr lang="en-CA" dirty="0"/>
          </a:p>
          <a:p>
            <a:r>
              <a:rPr lang="en-CA" b="1" dirty="0" err="1"/>
              <a:t>Inflamma</a:t>
            </a:r>
            <a:r>
              <a:rPr lang="en-CA" b="1" dirty="0"/>
              <a:t>-LF: 1-2 caps 2x/day with food (you can take consistently or use 2 caps as needed when the pain flares)</a:t>
            </a:r>
            <a:br>
              <a:rPr lang="en-CA" b="1" dirty="0"/>
            </a:br>
            <a:r>
              <a:rPr lang="en-CA" i="1" dirty="0"/>
              <a:t>Indication: anti-inflammatory - trial for the bursitis </a:t>
            </a:r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6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43888-BA76-004A-9831-BC98DC6D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7D4D-224F-BF3E-D6FE-57C8CAEE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F47C-503A-920F-00AB-F91773A2B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012382" cy="5460249"/>
          </a:xfrm>
        </p:spPr>
        <p:txBody>
          <a:bodyPr>
            <a:normAutofit/>
          </a:bodyPr>
          <a:lstStyle/>
          <a:p>
            <a:r>
              <a:rPr lang="en-CA" dirty="0"/>
              <a:t>S// (return visit, Mar 2026)</a:t>
            </a:r>
          </a:p>
          <a:p>
            <a:r>
              <a:rPr lang="en-CA" dirty="0"/>
              <a:t>ongoing Rt bursitis-related pain from IMS injury</a:t>
            </a:r>
          </a:p>
          <a:p>
            <a:r>
              <a:rPr lang="en-CA" dirty="0"/>
              <a:t>she has full resolution of pain on the left hip, so she “knows things are working”</a:t>
            </a:r>
          </a:p>
          <a:p>
            <a:r>
              <a:rPr lang="en-CA" dirty="0"/>
              <a:t>she decided to sell her house; she did get her bathroom checked and they found mold in the ceiling b/c the guys didn't seal the ceiling properly when they installed the shower (removed and then they used ozone machine to "kill everything") **INCOMPLETE REMEDIATION**</a:t>
            </a:r>
          </a:p>
          <a:p>
            <a:r>
              <a:rPr lang="en-CA" dirty="0"/>
              <a:t>no additional in-home mold testing as she would rather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2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4B2B0-18B2-D94B-069C-DEDC53DC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7225-F5A0-21E1-F2A0-17228EE3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19E6-319E-CC31-3205-3B16E4992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012382" cy="5460249"/>
          </a:xfrm>
        </p:spPr>
        <p:txBody>
          <a:bodyPr>
            <a:normAutofit/>
          </a:bodyPr>
          <a:lstStyle/>
          <a:p>
            <a:r>
              <a:rPr lang="en-CA" dirty="0"/>
              <a:t>S// (return visit, Apr 2026)</a:t>
            </a:r>
          </a:p>
          <a:p>
            <a:r>
              <a:rPr lang="en-CA" dirty="0"/>
              <a:t>she sold her house and will move to a new house (mold tested the new house and only slight mold which needs to be addressed)</a:t>
            </a:r>
          </a:p>
          <a:p>
            <a:r>
              <a:rPr lang="en-CA" dirty="0"/>
              <a:t>her energy is not as good but attributes it to waking 2-3 AM and can't get back to sleep; she thinks it is stress from the move </a:t>
            </a:r>
          </a:p>
          <a:p>
            <a:r>
              <a:rPr lang="en-CA" dirty="0"/>
              <a:t>the migrating myalgia cleared fully on the left and the only remaining </a:t>
            </a:r>
            <a:r>
              <a:rPr lang="en-CA" dirty="0" err="1"/>
              <a:t>sx</a:t>
            </a:r>
            <a:r>
              <a:rPr lang="en-CA" dirty="0"/>
              <a:t> is on the right (bursitis)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9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F3ED-49E3-5303-C5D7-CA0F487E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2F1CC-5F48-531C-00E5-CFBDF38B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58D46-DC94-FDD3-26FB-CFAB18A29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9864436" cy="5460249"/>
          </a:xfrm>
        </p:spPr>
        <p:txBody>
          <a:bodyPr>
            <a:normAutofit/>
          </a:bodyPr>
          <a:lstStyle/>
          <a:p>
            <a:r>
              <a:rPr lang="en-CA" dirty="0"/>
              <a:t>P// (return visit, Apr 2026)</a:t>
            </a:r>
          </a:p>
          <a:p>
            <a:r>
              <a:rPr lang="en-US" dirty="0"/>
              <a:t>Discontinue: </a:t>
            </a:r>
            <a:r>
              <a:rPr lang="en-US" dirty="0" err="1"/>
              <a:t>Inflamma</a:t>
            </a:r>
            <a:r>
              <a:rPr lang="en-US" dirty="0"/>
              <a:t> LF, </a:t>
            </a:r>
            <a:r>
              <a:rPr lang="en-US" dirty="0" err="1"/>
              <a:t>Holo</a:t>
            </a:r>
            <a:r>
              <a:rPr lang="en-US" dirty="0"/>
              <a:t> Plexus, Liver GI Detox</a:t>
            </a:r>
          </a:p>
          <a:p>
            <a:r>
              <a:rPr lang="en-US" dirty="0"/>
              <a:t>Continue: TUDCA, Resveratrol, Chlorella (+ other supportive items)</a:t>
            </a:r>
          </a:p>
          <a:p>
            <a:r>
              <a:rPr lang="en-CA" b="1" dirty="0"/>
              <a:t>NEW: Estro Matrix: 1 cap 2x/day (x 2 bottles and then stop)</a:t>
            </a:r>
            <a:br>
              <a:rPr lang="en-CA" b="1" dirty="0"/>
            </a:br>
            <a:r>
              <a:rPr lang="en-CA" i="1" dirty="0"/>
              <a:t>Indication: advanced detox support </a:t>
            </a:r>
          </a:p>
          <a:p>
            <a:r>
              <a:rPr lang="en-CA" dirty="0"/>
              <a:t>Continue with the high-fiber diet (fiber is nature's binder) </a:t>
            </a:r>
          </a:p>
          <a:p>
            <a:r>
              <a:rPr lang="en-CA" dirty="0"/>
              <a:t>Visit booked for Aug 2026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1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2061D-1EF2-048E-0ED8-DFCC0D6E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3 Quick Crash Courses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5B2313-4472-0DA6-B0BE-1703B7055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0219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0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1BACE-1B03-F7B6-DD9D-1335B1744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2FAA8-C460-05F4-DBAE-6AE8C112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Phenotypic Approach</a:t>
            </a:r>
          </a:p>
          <a:p>
            <a:r>
              <a:rPr lang="en-US" sz="3200" dirty="0"/>
              <a:t>Case #1 </a:t>
            </a:r>
          </a:p>
          <a:p>
            <a:r>
              <a:rPr lang="en-US" sz="3200" dirty="0"/>
              <a:t>3 Quick Crash Courses</a:t>
            </a:r>
          </a:p>
          <a:p>
            <a:r>
              <a:rPr lang="en-US" sz="3200" dirty="0"/>
              <a:t>Case #2</a:t>
            </a:r>
          </a:p>
        </p:txBody>
      </p:sp>
    </p:spTree>
    <p:extLst>
      <p:ext uri="{BB962C8B-B14F-4D97-AF65-F5344CB8AC3E}">
        <p14:creationId xmlns:p14="http://schemas.microsoft.com/office/powerpoint/2010/main" val="232916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2DC9F-C6EB-2D6F-2E49-0F742F83A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31C17-2C28-539A-8FCD-44B1AA26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Information Gathering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9ED449-EDE3-AAA6-BE9F-B518518D4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5550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105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1BA07-5C27-02DB-8BC5-2EFCB6ED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B2355-3515-3FB9-C271-9DA4D50D12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591DB-B135-9C8A-6501-A7796207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Mold Treatment (an approach)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35DA3A-E7D7-4E07-A864-0D3755B494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2391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765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4EE2C-6673-01B5-DB76-30FE1A64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07351-08C8-F897-D2A3-666DEF03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Supporting (Hyper) Sensitive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2E857-3F99-4E23-500A-86D5C17E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/>
              <a:t>Start low and go slow. STOP if reactions (to prevent regression)</a:t>
            </a:r>
          </a:p>
          <a:p>
            <a:r>
              <a:rPr lang="en-US" sz="2000"/>
              <a:t>Some of the most complicated cases need the most simple Tx</a:t>
            </a:r>
          </a:p>
          <a:p>
            <a:r>
              <a:rPr lang="en-US" sz="2000"/>
              <a:t>Single ingredients first. Build your protocol.</a:t>
            </a:r>
          </a:p>
          <a:p>
            <a:r>
              <a:rPr lang="en-US" sz="2000"/>
              <a:t>Diagnosis spectrum: terrified </a:t>
            </a:r>
            <a:r>
              <a:rPr lang="en-US" sz="2000" u="sng"/>
              <a:t>OF</a:t>
            </a:r>
            <a:r>
              <a:rPr lang="en-US" sz="2000"/>
              <a:t> a Dx </a:t>
            </a: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their identity </a:t>
            </a:r>
            <a:r>
              <a:rPr lang="en-US" sz="2000" u="sng"/>
              <a:t>IS</a:t>
            </a:r>
            <a:r>
              <a:rPr lang="en-US" sz="2000"/>
              <a:t> their Dx</a:t>
            </a:r>
          </a:p>
          <a:p>
            <a:r>
              <a:rPr lang="en-US" sz="2000"/>
              <a:t>Often end up managing co-morbidities while slowly chipping away at root causes </a:t>
            </a:r>
          </a:p>
          <a:p>
            <a:r>
              <a:rPr lang="en-US" sz="2000"/>
              <a:t>Denial: a Sx of mold is being in denial about mold! </a:t>
            </a:r>
          </a:p>
          <a:p>
            <a:r>
              <a:rPr lang="en-US" sz="2000"/>
              <a:t>Finances: creative Tx plans, planning appointments, support</a:t>
            </a:r>
          </a:p>
          <a:p>
            <a:r>
              <a:rPr lang="en-US" sz="2000"/>
              <a:t>Many typical mold treatments don’t work for sensitive people</a:t>
            </a:r>
          </a:p>
          <a:p>
            <a:r>
              <a:rPr lang="en-US" sz="2000"/>
              <a:t>Freak them out, Chill them out!</a:t>
            </a:r>
          </a:p>
        </p:txBody>
      </p:sp>
    </p:spTree>
    <p:extLst>
      <p:ext uri="{BB962C8B-B14F-4D97-AF65-F5344CB8AC3E}">
        <p14:creationId xmlns:p14="http://schemas.microsoft.com/office/powerpoint/2010/main" val="2090241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2FD8-A202-0EEA-094B-E08894C0F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28A2-1D64-5CE8-B494-DEBD67B6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 — Histaminic, Systematic, Microbic (dysbiotic) Phenotypes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E4D6-3D55-3CA6-25C1-B3A011110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S// (first visit, Mar 2024) </a:t>
            </a:r>
            <a:r>
              <a:rPr lang="en-US" b="1" dirty="0"/>
              <a:t>**most return visits were phone calls**</a:t>
            </a:r>
          </a:p>
          <a:p>
            <a:r>
              <a:rPr lang="en-US" dirty="0"/>
              <a:t>TT: 2 </a:t>
            </a:r>
            <a:r>
              <a:rPr lang="en-US" dirty="0" err="1"/>
              <a:t>yo</a:t>
            </a:r>
            <a:r>
              <a:rPr lang="en-US" dirty="0"/>
              <a:t> M</a:t>
            </a:r>
          </a:p>
          <a:p>
            <a:r>
              <a:rPr lang="en-US" dirty="0"/>
              <a:t>CC #1: severe, full body eczema</a:t>
            </a:r>
          </a:p>
          <a:p>
            <a:pPr lvl="1"/>
            <a:r>
              <a:rPr lang="en-US" dirty="0"/>
              <a:t>Onset 3 </a:t>
            </a:r>
            <a:r>
              <a:rPr lang="en-US" dirty="0" err="1"/>
              <a:t>mos</a:t>
            </a:r>
            <a:r>
              <a:rPr lang="en-US" dirty="0"/>
              <a:t>; breastfeeding + supplemental cow formula; worsened when stopped breastfeeding (less reactive goat formula)</a:t>
            </a:r>
          </a:p>
          <a:p>
            <a:r>
              <a:rPr lang="en-US" dirty="0"/>
              <a:t>CC#2: multiple food </a:t>
            </a:r>
            <a:r>
              <a:rPr lang="en-US" dirty="0" err="1"/>
              <a:t>rxns</a:t>
            </a:r>
            <a:r>
              <a:rPr lang="en-US" dirty="0"/>
              <a:t> (including 2 ER visits for anaphylaxis)</a:t>
            </a:r>
          </a:p>
          <a:p>
            <a:pPr lvl="1"/>
            <a:r>
              <a:rPr lang="en-US" dirty="0"/>
              <a:t>Anaphylaxis: pea, flaxseed, egg + allergist recommended to keep 1 peanut in diet weekly</a:t>
            </a:r>
          </a:p>
          <a:p>
            <a:pPr lvl="1"/>
            <a:r>
              <a:rPr lang="en-US" dirty="0"/>
              <a:t>Skin flares: dogs, cats, lots of foods</a:t>
            </a:r>
          </a:p>
          <a:p>
            <a:r>
              <a:rPr lang="en-US" dirty="0"/>
              <a:t>CC #3: “asthma”</a:t>
            </a:r>
          </a:p>
          <a:p>
            <a:pPr lvl="1"/>
            <a:r>
              <a:rPr lang="en-US" dirty="0"/>
              <a:t>Reactive airways</a:t>
            </a:r>
          </a:p>
        </p:txBody>
      </p:sp>
    </p:spTree>
    <p:extLst>
      <p:ext uri="{BB962C8B-B14F-4D97-AF65-F5344CB8AC3E}">
        <p14:creationId xmlns:p14="http://schemas.microsoft.com/office/powerpoint/2010/main" val="422542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B400E-D4C0-06FB-C781-68B3166C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7FF1-C64D-7931-6453-0BCD0171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CA7C1-BAF5-B606-EDEF-0DB42C44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7"/>
            <a:ext cx="9040906" cy="4351338"/>
          </a:xfrm>
        </p:spPr>
        <p:txBody>
          <a:bodyPr>
            <a:normAutofit/>
          </a:bodyPr>
          <a:lstStyle/>
          <a:p>
            <a:r>
              <a:rPr lang="en-US" dirty="0"/>
              <a:t>S// (first visit, Mar 2024)</a:t>
            </a:r>
          </a:p>
          <a:p>
            <a:r>
              <a:rPr lang="en-US" dirty="0"/>
              <a:t>Skin extremely pruritic, full body red by end of the day</a:t>
            </a:r>
          </a:p>
          <a:p>
            <a:r>
              <a:rPr lang="en-US" dirty="0"/>
              <a:t>Removed pets from home x 2 </a:t>
            </a:r>
            <a:r>
              <a:rPr lang="en-US" dirty="0" err="1"/>
              <a:t>wks</a:t>
            </a:r>
            <a:r>
              <a:rPr lang="en-US" dirty="0"/>
              <a:t> and the skin improved to the “best it had been” </a:t>
            </a:r>
          </a:p>
          <a:p>
            <a:r>
              <a:rPr lang="en-US" dirty="0"/>
              <a:t>Allergist recommended to stay on topical steroids daily (parents not comfortable with daily 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01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3DBB7-498F-167B-84F9-88130024A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8397-FF5D-E90C-9772-F113FCC1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pic>
        <p:nvPicPr>
          <p:cNvPr id="7" name="Picture 6" descr="A baby wrapped in a towel&#10;&#10;AI-generated content may be incorrect.">
            <a:extLst>
              <a:ext uri="{FF2B5EF4-FFF2-40B4-BE49-F238E27FC236}">
                <a16:creationId xmlns:a16="http://schemas.microsoft.com/office/drawing/2014/main" id="{17C2D987-F114-0FFB-E16A-45F08527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193"/>
          <a:stretch>
            <a:fillRect/>
          </a:stretch>
        </p:blipFill>
        <p:spPr>
          <a:xfrm>
            <a:off x="5159617" y="1104343"/>
            <a:ext cx="2442453" cy="5103827"/>
          </a:xfrm>
          <a:prstGeom prst="rect">
            <a:avLst/>
          </a:prstGeom>
        </p:spPr>
      </p:pic>
      <p:pic>
        <p:nvPicPr>
          <p:cNvPr id="10" name="Picture 9" descr="A child with rash on it&#10;&#10;AI-generated content may be incorrect.">
            <a:extLst>
              <a:ext uri="{FF2B5EF4-FFF2-40B4-BE49-F238E27FC236}">
                <a16:creationId xmlns:a16="http://schemas.microsoft.com/office/drawing/2014/main" id="{BC22D3D1-224B-7CB5-B145-81DA2BAF7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22" b="8154"/>
          <a:stretch>
            <a:fillRect/>
          </a:stretch>
        </p:blipFill>
        <p:spPr>
          <a:xfrm>
            <a:off x="7727578" y="1104342"/>
            <a:ext cx="2940421" cy="5123753"/>
          </a:xfrm>
          <a:prstGeom prst="rect">
            <a:avLst/>
          </a:prstGeom>
        </p:spPr>
      </p:pic>
      <p:pic>
        <p:nvPicPr>
          <p:cNvPr id="11" name="Picture 10" descr="A person with red rash on their legs&#10;&#10;AI-generated content may be incorrect.">
            <a:extLst>
              <a:ext uri="{FF2B5EF4-FFF2-40B4-BE49-F238E27FC236}">
                <a16:creationId xmlns:a16="http://schemas.microsoft.com/office/drawing/2014/main" id="{3FFD68D7-DD0A-F59C-859B-614BB69C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007" y="1104344"/>
            <a:ext cx="3818965" cy="50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88863-67D0-31C2-C1D1-D6680E617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C808-0D1C-2DAA-EA03-12AF5E5F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97FD1-E2A6-279B-19E0-1F5407D6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(first visit, Mar 2024)</a:t>
            </a:r>
          </a:p>
          <a:p>
            <a:r>
              <a:rPr lang="en-US" dirty="0" err="1"/>
              <a:t>Hx</a:t>
            </a:r>
            <a:r>
              <a:rPr lang="en-US" dirty="0"/>
              <a:t> of very liquid stools; BMs are now more normal (but soft)</a:t>
            </a:r>
          </a:p>
          <a:p>
            <a:r>
              <a:rPr lang="en-US" dirty="0"/>
              <a:t>GI Map done by another health practitioner: pos clostridia, leaky gut, and dysbiosis ++</a:t>
            </a:r>
          </a:p>
          <a:p>
            <a:r>
              <a:rPr lang="en-US" dirty="0"/>
              <a:t>Reacted to all the items recommended</a:t>
            </a:r>
          </a:p>
          <a:p>
            <a:r>
              <a:rPr lang="en-US" dirty="0"/>
              <a:t>Self initiated: </a:t>
            </a:r>
          </a:p>
          <a:p>
            <a:pPr lvl="1"/>
            <a:r>
              <a:rPr lang="en-US" dirty="0"/>
              <a:t>8 </a:t>
            </a:r>
            <a:r>
              <a:rPr lang="en-US" dirty="0" err="1"/>
              <a:t>gtt</a:t>
            </a:r>
            <a:r>
              <a:rPr lang="en-US" dirty="0"/>
              <a:t> </a:t>
            </a:r>
            <a:r>
              <a:rPr lang="en-US" dirty="0" err="1"/>
              <a:t>sunbutyrate</a:t>
            </a:r>
            <a:r>
              <a:rPr lang="en-US" dirty="0"/>
              <a:t> daily (d/t strong </a:t>
            </a:r>
            <a:r>
              <a:rPr lang="en-US" dirty="0" err="1"/>
              <a:t>rxns</a:t>
            </a:r>
            <a:r>
              <a:rPr lang="en-US" dirty="0"/>
              <a:t> at higher dose)</a:t>
            </a:r>
          </a:p>
          <a:p>
            <a:pPr lvl="1"/>
            <a:r>
              <a:rPr lang="en-US" dirty="0"/>
              <a:t>Poorly tolerated previous </a:t>
            </a:r>
            <a:r>
              <a:rPr lang="en-US" dirty="0" err="1"/>
              <a:t>proBx</a:t>
            </a:r>
            <a:endParaRPr lang="en-US" dirty="0"/>
          </a:p>
          <a:p>
            <a:pPr lvl="1"/>
            <a:r>
              <a:rPr lang="en-US" dirty="0"/>
              <a:t>Serene Skin </a:t>
            </a:r>
          </a:p>
          <a:p>
            <a:pPr lvl="1"/>
            <a:r>
              <a:rPr lang="en-US" dirty="0"/>
              <a:t>Cod Liver oil (tolerated)</a:t>
            </a:r>
          </a:p>
          <a:p>
            <a:pPr lvl="1"/>
            <a:r>
              <a:rPr lang="en-US" dirty="0"/>
              <a:t>Vitamin D</a:t>
            </a:r>
          </a:p>
        </p:txBody>
      </p:sp>
    </p:spTree>
    <p:extLst>
      <p:ext uri="{BB962C8B-B14F-4D97-AF65-F5344CB8AC3E}">
        <p14:creationId xmlns:p14="http://schemas.microsoft.com/office/powerpoint/2010/main" val="3547026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9BD21-7949-5892-A03A-79CC74099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0DE6-A3BC-B4D5-C991-E0AFE6FF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452CB-A16A-B734-A7E7-8350B1B81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031222"/>
            <a:ext cx="7772400" cy="620712"/>
          </a:xfrm>
          <a:prstGeom prst="rect">
            <a:avLst/>
          </a:prstGeom>
        </p:spPr>
      </p:pic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C76FB64-5EC4-1786-5433-4E4EBA31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763576"/>
            <a:ext cx="5257801" cy="4746471"/>
          </a:xfrm>
          <a:prstGeom prst="rect">
            <a:avLst/>
          </a:prstGeom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A8BFD05C-8B27-03D2-9835-4E9D7765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2891"/>
            <a:ext cx="5810249" cy="4007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96BBB4-2AD0-7708-D2E4-A94EE23F162E}"/>
              </a:ext>
            </a:extLst>
          </p:cNvPr>
          <p:cNvSpPr txBox="1"/>
          <p:nvPr/>
        </p:nvSpPr>
        <p:spPr>
          <a:xfrm>
            <a:off x="9001124" y="1186773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 GI MAP (Nov 2023)</a:t>
            </a:r>
          </a:p>
        </p:txBody>
      </p:sp>
    </p:spTree>
    <p:extLst>
      <p:ext uri="{BB962C8B-B14F-4D97-AF65-F5344CB8AC3E}">
        <p14:creationId xmlns:p14="http://schemas.microsoft.com/office/powerpoint/2010/main" val="2475869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91E2D-9A89-C454-F0A9-5BF7C683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C1B0C-8FB9-E0DA-AFE8-A782D82F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C0F8E-43D6-5A8C-0405-A3B7E6E0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S// (first visit, Mar 2024)</a:t>
            </a:r>
          </a:p>
          <a:p>
            <a:r>
              <a:rPr lang="en-CA" dirty="0"/>
              <a:t>mold inspection done by Josh (referral) — found aspergillus in main bathroom, furnace room</a:t>
            </a:r>
          </a:p>
          <a:p>
            <a:r>
              <a:rPr lang="en-CA" dirty="0"/>
              <a:t>A// severe eczema, asthma, </a:t>
            </a:r>
            <a:r>
              <a:rPr lang="en-CA" dirty="0" err="1"/>
              <a:t>hx</a:t>
            </a:r>
            <a:r>
              <a:rPr lang="en-CA" dirty="0"/>
              <a:t> clostridia, dysbiosis, enviro mold</a:t>
            </a:r>
          </a:p>
          <a:p>
            <a:r>
              <a:rPr lang="en-CA" dirty="0"/>
              <a:t>O// head-to-toe eczema (severe)</a:t>
            </a:r>
          </a:p>
          <a:p>
            <a:r>
              <a:rPr lang="en-CA" dirty="0"/>
              <a:t>P// </a:t>
            </a:r>
          </a:p>
          <a:p>
            <a:r>
              <a:rPr lang="en-CA" dirty="0"/>
              <a:t>Vega (electrodermal) digestive screen + detox/mold screen</a:t>
            </a:r>
          </a:p>
          <a:p>
            <a:r>
              <a:rPr lang="en-CA" dirty="0"/>
              <a:t>Query mold factor; r/o clostridia persistence </a:t>
            </a:r>
          </a:p>
          <a:p>
            <a:r>
              <a:rPr lang="en-CA" b="1" dirty="0"/>
              <a:t>High Potency Allergy Mix: start at 1 drop to ensure that tolerates; then use 6 drops once daily using additional doses for skin flares up to 5 doses daily </a:t>
            </a:r>
            <a:br>
              <a:rPr lang="en-CA" dirty="0"/>
            </a:br>
            <a:r>
              <a:rPr lang="en-CA" i="1" dirty="0"/>
              <a:t>Indication: homeopathic blend for histamine </a:t>
            </a:r>
            <a:endParaRPr lang="en-CA" dirty="0"/>
          </a:p>
          <a:p>
            <a:r>
              <a:rPr lang="en-CA" b="1" dirty="0"/>
              <a:t>Quercetin (e.g. Vital Nutrients or Natural Factors): start w/ sprinkle on food; work up to 1/4 cap daily — adjusting dose as needed if any reactions  </a:t>
            </a:r>
            <a:br>
              <a:rPr lang="en-CA" dirty="0"/>
            </a:br>
            <a:r>
              <a:rPr lang="en-CA" i="1" dirty="0"/>
              <a:t>Indication: trial for histamine </a:t>
            </a:r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8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4B02B-AAB6-F604-839A-B53A8555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F13D-0B0B-CCAD-43FA-E16A4E8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F2A2-3763-D176-340B-D66E5947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(2nd visit, Apr 2024)</a:t>
            </a:r>
          </a:p>
          <a:p>
            <a:r>
              <a:rPr lang="en-CA" dirty="0"/>
              <a:t>Tolerating HPAM; had to use steroid cream d/t a flare</a:t>
            </a:r>
          </a:p>
          <a:p>
            <a:r>
              <a:rPr lang="en-CA" dirty="0"/>
              <a:t>Tolerating ¼ cap quercetin daily</a:t>
            </a:r>
          </a:p>
          <a:p>
            <a:r>
              <a:rPr lang="en-US" dirty="0"/>
              <a:t>O//</a:t>
            </a:r>
          </a:p>
          <a:p>
            <a:r>
              <a:rPr lang="en-US" dirty="0"/>
              <a:t>Vega</a:t>
            </a:r>
          </a:p>
        </p:txBody>
      </p:sp>
      <p:pic>
        <p:nvPicPr>
          <p:cNvPr id="5" name="Picture 4" descr="A close-up of a form&#10;&#10;AI-generated content may be incorrect.">
            <a:extLst>
              <a:ext uri="{FF2B5EF4-FFF2-40B4-BE49-F238E27FC236}">
                <a16:creationId xmlns:a16="http://schemas.microsoft.com/office/drawing/2014/main" id="{C1535EDC-7061-6A58-9FE3-06ECCF39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3234574"/>
            <a:ext cx="7239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782E7-9EBF-573D-4AA1-6E24BF81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Phenotypes: Clinical utility of a genetics concept</a:t>
            </a:r>
          </a:p>
        </p:txBody>
      </p:sp>
      <p:pic>
        <p:nvPicPr>
          <p:cNvPr id="7" name="Picture 6" descr="A diagram of a plant life cycle&#10;&#10;AI-generated content may be incorrect.">
            <a:extLst>
              <a:ext uri="{FF2B5EF4-FFF2-40B4-BE49-F238E27FC236}">
                <a16:creationId xmlns:a16="http://schemas.microsoft.com/office/drawing/2014/main" id="{4B01AE50-756C-84A8-5D8F-BFEACE34C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923796"/>
            <a:ext cx="8243455" cy="4327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5DE4E-364F-9BB1-C5D4-5EB7A996E005}"/>
              </a:ext>
            </a:extLst>
          </p:cNvPr>
          <p:cNvSpPr txBox="1"/>
          <p:nvPr/>
        </p:nvSpPr>
        <p:spPr>
          <a:xfrm>
            <a:off x="8624455" y="1854481"/>
            <a:ext cx="29925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dirty="0"/>
              <a:t>A </a:t>
            </a:r>
            <a:r>
              <a:rPr lang="en-CA" sz="2500" b="1" dirty="0"/>
              <a:t>phenotype</a:t>
            </a:r>
            <a:r>
              <a:rPr lang="en-CA" sz="2500" dirty="0"/>
              <a:t> is the set of observable characteristics or physical traits of an organism. It is determined by the interaction between an individual's genetic makeup (</a:t>
            </a:r>
            <a:r>
              <a:rPr lang="en-CA" sz="2500" b="1" dirty="0"/>
              <a:t>genotype</a:t>
            </a:r>
            <a:r>
              <a:rPr lang="en-CA" sz="2500" dirty="0"/>
              <a:t>) and environmental factors.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953115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CB4E9-D67E-FF3C-4205-B442D888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0211-5674-C460-5ED1-81F8DEC0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21FB2-BCE8-1664-DE5C-72BCF909A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P// (2nd visit, Apr 2024)</a:t>
            </a:r>
          </a:p>
          <a:p>
            <a:r>
              <a:rPr lang="en-CA" b="1" dirty="0"/>
              <a:t>Phenolic</a:t>
            </a:r>
            <a:r>
              <a:rPr lang="en-CA" dirty="0"/>
              <a:t> </a:t>
            </a:r>
            <a:r>
              <a:rPr lang="en-CA" b="1" dirty="0"/>
              <a:t>Extract #1 [</a:t>
            </a:r>
            <a:r>
              <a:rPr lang="en-CA" b="1" dirty="0" err="1"/>
              <a:t>Livexx</a:t>
            </a:r>
            <a:r>
              <a:rPr lang="en-CA" b="1" dirty="0"/>
              <a:t>, System Detox, </a:t>
            </a:r>
            <a:r>
              <a:rPr lang="en-CA" b="1" dirty="0" err="1"/>
              <a:t>Infla</a:t>
            </a:r>
            <a:r>
              <a:rPr lang="en-CA" b="1" dirty="0"/>
              <a:t>, Intra-cell, </a:t>
            </a:r>
            <a:r>
              <a:rPr lang="en-CA" b="1" dirty="0" err="1"/>
              <a:t>Lymphexx</a:t>
            </a:r>
            <a:r>
              <a:rPr lang="en-CA" b="1" dirty="0"/>
              <a:t>, </a:t>
            </a:r>
            <a:r>
              <a:rPr lang="en-CA" b="1" dirty="0" err="1"/>
              <a:t>Dermexx</a:t>
            </a:r>
            <a:r>
              <a:rPr lang="en-CA" b="1" dirty="0"/>
              <a:t>]: start at 1 drop 2x/day diluted in small splash water; can increase gradually to full dose by adding 1 drop 2x every 1-2 days until reached 15 drops 2x/day. Once tolerated, can take doses directly by mouth - don't contaminate the dropper.</a:t>
            </a:r>
            <a:br>
              <a:rPr lang="en-CA" dirty="0"/>
            </a:br>
            <a:r>
              <a:rPr lang="en-CA" i="1" dirty="0"/>
              <a:t>Indication: phenolic for skin / detox</a:t>
            </a:r>
            <a:endParaRPr lang="en-CA" dirty="0"/>
          </a:p>
          <a:p>
            <a:r>
              <a:rPr lang="en-CA" b="1" dirty="0"/>
              <a:t>Phenolic</a:t>
            </a:r>
            <a:r>
              <a:rPr lang="en-CA" dirty="0"/>
              <a:t> </a:t>
            </a:r>
            <a:r>
              <a:rPr lang="en-CA" b="1" dirty="0"/>
              <a:t>Extract #2 [</a:t>
            </a:r>
            <a:r>
              <a:rPr lang="en-CA" b="1" dirty="0" err="1"/>
              <a:t>Fungexx</a:t>
            </a:r>
            <a:r>
              <a:rPr lang="en-CA" b="1" dirty="0"/>
              <a:t>, </a:t>
            </a:r>
            <a:r>
              <a:rPr lang="en-CA" b="1" dirty="0" err="1"/>
              <a:t>Bacterexx</a:t>
            </a:r>
            <a:r>
              <a:rPr lang="en-CA" b="1" dirty="0"/>
              <a:t>, GI]: start at 1 drop 2x/day diluted in small splash water; can increase gradually to full dose by adding 1 drop 2x every 1-2 days until reached 12 drops 2x/day. Once tolerated, can take doses directly by mouth - don't contaminate the dropper.</a:t>
            </a:r>
            <a:br>
              <a:rPr lang="en-CA" dirty="0"/>
            </a:br>
            <a:r>
              <a:rPr lang="en-CA" i="1" dirty="0"/>
              <a:t>Indication: phenolic for fungal / bacterial imbalances</a:t>
            </a:r>
            <a:endParaRPr lang="en-CA" dirty="0"/>
          </a:p>
          <a:p>
            <a:r>
              <a:rPr lang="en-CA" b="1" dirty="0"/>
              <a:t>Phenolic</a:t>
            </a:r>
            <a:r>
              <a:rPr lang="en-CA" dirty="0"/>
              <a:t> </a:t>
            </a:r>
            <a:r>
              <a:rPr lang="en-CA" b="1" dirty="0"/>
              <a:t>Extract #3 [Candida+]: start at 1 drop 2x/day diluted in small splash water; can increase gradually to full dose by adding 1 drop 2x every 1-2 days until reached 10 drops 2x/day. Once tolerated, can take doses directly by mouth - don't contaminate the dropper.</a:t>
            </a:r>
            <a:br>
              <a:rPr lang="en-CA" dirty="0"/>
            </a:br>
            <a:r>
              <a:rPr lang="en-CA" i="1" dirty="0"/>
              <a:t>Indication: phenolic for candida</a:t>
            </a:r>
            <a:endParaRPr lang="en-CA" dirty="0"/>
          </a:p>
          <a:p>
            <a:r>
              <a:rPr lang="en-CA" b="1" dirty="0" err="1"/>
              <a:t>Bifidonate</a:t>
            </a:r>
            <a:r>
              <a:rPr lang="en-CA" b="1" dirty="0"/>
              <a:t> Probiotics: 1/8 tsp increasing to 1/4 tsp twice daily — added to water or fruit sauce (e.g. applesauce). Lower dose if loosens stool or causes upset stomach.</a:t>
            </a:r>
            <a:br>
              <a:rPr lang="en-CA" b="1" dirty="0"/>
            </a:br>
            <a:r>
              <a:rPr lang="en-CA" i="1" dirty="0"/>
              <a:t>Indication: probiotics to address imbalances in the gut flora </a:t>
            </a:r>
            <a:endParaRPr lang="en-CA" dirty="0"/>
          </a:p>
          <a:p>
            <a:r>
              <a:rPr lang="en-CA" b="1" dirty="0"/>
              <a:t>Slippery Elm Bark Powder: 1/8 tsp increasing to 1/4 tsp twice daily — added to warm water or fruit sauce (e.g. applesauce)</a:t>
            </a:r>
            <a:br>
              <a:rPr lang="en-CA" b="1" dirty="0"/>
            </a:br>
            <a:r>
              <a:rPr lang="en-CA" i="1" dirty="0"/>
              <a:t>Gut healing powder - is a source of fiber, so ensure ample fluids so that not constipating (this may actual help to firm up stools)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00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5218B-813A-3FB1-30DD-EBDAB92D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0DE9-1C15-65CD-92C6-002831A0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68506-DB3E-220F-3B67-C28DB790D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(3rd visit, May 2024)</a:t>
            </a:r>
          </a:p>
          <a:p>
            <a:r>
              <a:rPr lang="en-CA" dirty="0"/>
              <a:t>Up to full dose of the drops a few days ago</a:t>
            </a:r>
          </a:p>
          <a:p>
            <a:r>
              <a:rPr lang="en-CA" dirty="0"/>
              <a:t>Athletes foot both feet; cradle cap and penile yeast infection — thinks that then caused a UTI </a:t>
            </a:r>
          </a:p>
          <a:p>
            <a:r>
              <a:rPr lang="en-CA" dirty="0"/>
              <a:t>UTI and flared w/ the Abx - needed steroid to address the flare of the skin; using the steroid sparingly </a:t>
            </a:r>
          </a:p>
          <a:p>
            <a:r>
              <a:rPr lang="en-CA" dirty="0"/>
              <a:t>Chest x-ray d/t small asthma attacks; using puffer to open the lungs</a:t>
            </a:r>
          </a:p>
          <a:p>
            <a:r>
              <a:rPr lang="en-CA" dirty="0"/>
              <a:t>Looking to move vs investigating the mold in current mold </a:t>
            </a:r>
          </a:p>
          <a:p>
            <a:r>
              <a:rPr lang="en-CA" dirty="0"/>
              <a:t>BMs - has been more constipated; tried prune juice; BMs once q 28 hrs; harder</a:t>
            </a:r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13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DD112-BA40-DA61-136C-F15338024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69BD1-4DB9-EE1F-D9F7-F740D58E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732C-38A8-BF39-A116-5D28D2C6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(3rd visit, May 2024)</a:t>
            </a:r>
          </a:p>
          <a:p>
            <a:endParaRPr lang="en-CA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4CB94-3A1C-DB6F-BC1C-9C0784FFE5E6}"/>
              </a:ext>
            </a:extLst>
          </p:cNvPr>
          <p:cNvSpPr txBox="1"/>
          <p:nvPr/>
        </p:nvSpPr>
        <p:spPr>
          <a:xfrm>
            <a:off x="2296633" y="1735322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Vega</a:t>
            </a:r>
          </a:p>
        </p:txBody>
      </p:sp>
      <p:pic>
        <p:nvPicPr>
          <p:cNvPr id="7" name="Picture 6" descr="A table with a number of marks&#10;&#10;AI-generated content may be incorrect.">
            <a:extLst>
              <a:ext uri="{FF2B5EF4-FFF2-40B4-BE49-F238E27FC236}">
                <a16:creationId xmlns:a16="http://schemas.microsoft.com/office/drawing/2014/main" id="{82AB11F2-E314-6C9D-6AEB-1E2DE32C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185"/>
          <a:stretch>
            <a:fillRect/>
          </a:stretch>
        </p:blipFill>
        <p:spPr>
          <a:xfrm>
            <a:off x="1004435" y="2217700"/>
            <a:ext cx="4737145" cy="33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B484C-FC26-1C8E-0E70-09C2FE92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0464-692B-B98B-9FB1-89D82919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D9B83-106C-670B-A63B-14F18097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P// (3rd visit, May 2024)</a:t>
            </a:r>
          </a:p>
          <a:p>
            <a:r>
              <a:rPr lang="en-CA" b="1" dirty="0"/>
              <a:t>Uva Ursi Glycerite: 20 drops 3x/day in glass of water for 7-8 days (at least 2 days after full resolution of symptoms and clear urine test) </a:t>
            </a:r>
            <a:br>
              <a:rPr lang="en-CA" dirty="0"/>
            </a:br>
            <a:r>
              <a:rPr lang="en-CA" i="1" dirty="0"/>
              <a:t>Indication: antimicrobial for urinary tract</a:t>
            </a:r>
          </a:p>
          <a:p>
            <a:r>
              <a:rPr lang="en-CA" dirty="0"/>
              <a:t>Continue previous phenolics and self-initiated items</a:t>
            </a:r>
          </a:p>
          <a:p>
            <a:r>
              <a:rPr lang="en-US" dirty="0"/>
              <a:t>Return if UTI doesn’t clear</a:t>
            </a:r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37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13220-13F6-B32D-2D24-5DFE240D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278C-892B-7E10-3F52-4017DAB3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4C3AC-A4B0-90A3-5F96-7B848031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S// (4th visit, July 2024)</a:t>
            </a:r>
          </a:p>
          <a:p>
            <a:r>
              <a:rPr lang="en-CA" b="1" dirty="0"/>
              <a:t>eczema “98%” clear</a:t>
            </a:r>
            <a:r>
              <a:rPr lang="en-CA" dirty="0"/>
              <a:t>; has stopped the steroid use; occasional hydrocortisone 0.5% a couple times per week if severe; still some areas behind the knees + hands</a:t>
            </a:r>
          </a:p>
          <a:p>
            <a:r>
              <a:rPr lang="en-CA" dirty="0"/>
              <a:t>no more scratching his head</a:t>
            </a:r>
          </a:p>
          <a:p>
            <a:r>
              <a:rPr lang="en-CA" dirty="0"/>
              <a:t>re </a:t>
            </a:r>
            <a:r>
              <a:rPr lang="en-CA" b="1" dirty="0"/>
              <a:t>asthma</a:t>
            </a:r>
            <a:r>
              <a:rPr lang="en-CA" dirty="0"/>
              <a:t>: much improved! inhaler only once weekly </a:t>
            </a:r>
          </a:p>
          <a:p>
            <a:r>
              <a:rPr lang="en-CA" dirty="0"/>
              <a:t>CC: some </a:t>
            </a:r>
            <a:r>
              <a:rPr lang="en-CA" b="1" dirty="0"/>
              <a:t>hives</a:t>
            </a:r>
            <a:r>
              <a:rPr lang="en-CA" dirty="0"/>
              <a:t> lately on face - small, pustule in the centre of the hives, they then rupture</a:t>
            </a:r>
          </a:p>
          <a:p>
            <a:r>
              <a:rPr lang="en-CA" dirty="0"/>
              <a:t>occasions of a few random spots; unknown cause</a:t>
            </a:r>
          </a:p>
          <a:p>
            <a:r>
              <a:rPr lang="en-CA" dirty="0"/>
              <a:t>and then 2-3x/week will have full patch of ~30 small hives on hand (e.g. after banana which hasn't had an issues with before)</a:t>
            </a:r>
          </a:p>
          <a:p>
            <a:r>
              <a:rPr lang="en-CA" dirty="0"/>
              <a:t>feels 'contact' could be triggering</a:t>
            </a:r>
          </a:p>
          <a:p>
            <a:r>
              <a:rPr lang="en-CA" dirty="0"/>
              <a:t>when slippery elm contacts the skin he will get a hive... Curious if could cause the hives</a:t>
            </a:r>
          </a:p>
          <a:p>
            <a:r>
              <a:rPr lang="en-CA" dirty="0"/>
              <a:t>thinks that hives are more prominent when pollens are high outside </a:t>
            </a:r>
          </a:p>
          <a:p>
            <a:r>
              <a:rPr lang="en-CA" dirty="0"/>
              <a:t>re urinary tract - last episode got culture done and was clear</a:t>
            </a:r>
          </a:p>
          <a:p>
            <a:r>
              <a:rPr lang="en-CA" dirty="0"/>
              <a:t>keeps on grabbing at penis; can be quite irritated — ? oxalates, penile candidiasis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75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86EFE-EFBA-27E0-21AE-76CFDBA08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630B-9BF7-58B1-511F-E4C90F21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3243-833F-C81F-6D78-CB6A67369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(4th visit, July 2024)</a:t>
            </a:r>
          </a:p>
          <a:p>
            <a:endParaRPr lang="en-US" dirty="0"/>
          </a:p>
        </p:txBody>
      </p:sp>
      <p:pic>
        <p:nvPicPr>
          <p:cNvPr id="5" name="Picture 4" descr="A baby's hand holding a baby's foot&#10;&#10;AI-generated content may be incorrect.">
            <a:extLst>
              <a:ext uri="{FF2B5EF4-FFF2-40B4-BE49-F238E27FC236}">
                <a16:creationId xmlns:a16="http://schemas.microsoft.com/office/drawing/2014/main" id="{D7984CC0-0BEA-826B-6AEC-65E19421D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62" y="1721703"/>
            <a:ext cx="48768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146824-5DE2-69AC-8A3C-5F76F2179C29}"/>
              </a:ext>
            </a:extLst>
          </p:cNvPr>
          <p:cNvSpPr txBox="1"/>
          <p:nvPr/>
        </p:nvSpPr>
        <p:spPr>
          <a:xfrm>
            <a:off x="2573079" y="5635256"/>
            <a:ext cx="73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66AF0-922C-F5D4-C615-2979182E4641}"/>
              </a:ext>
            </a:extLst>
          </p:cNvPr>
          <p:cNvSpPr txBox="1"/>
          <p:nvPr/>
        </p:nvSpPr>
        <p:spPr>
          <a:xfrm>
            <a:off x="8187799" y="1750793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Vega</a:t>
            </a:r>
          </a:p>
        </p:txBody>
      </p:sp>
      <p:pic>
        <p:nvPicPr>
          <p:cNvPr id="10" name="Picture 9" descr="A table with a list of medical records&#10;&#10;AI-generated content may be incorrect.">
            <a:extLst>
              <a:ext uri="{FF2B5EF4-FFF2-40B4-BE49-F238E27FC236}">
                <a16:creationId xmlns:a16="http://schemas.microsoft.com/office/drawing/2014/main" id="{05D99DE1-3596-A029-6E3C-C8A46928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996" y="2233171"/>
            <a:ext cx="5587421" cy="351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00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4367-CDF4-9F4A-816D-1268E7CD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077B-62C2-9D8E-AD4B-4328CCC1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78193-65C5-B31F-CF85-A9705102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P// (4th visit, July 2024)</a:t>
            </a:r>
          </a:p>
          <a:p>
            <a:r>
              <a:rPr lang="en-CA" dirty="0"/>
              <a:t>Discussed ongoing mold exposure at home is most likely the leading factor in the ongoing skin reactions </a:t>
            </a:r>
          </a:p>
          <a:p>
            <a:r>
              <a:rPr lang="en-CA" dirty="0"/>
              <a:t>Possible elm (slippery elm) reaction w/ environmental cross-reactivity of pollens... if you suspect oral slippery elm is triggering then discontinue </a:t>
            </a:r>
          </a:p>
          <a:p>
            <a:r>
              <a:rPr lang="en-CA" b="1" dirty="0"/>
              <a:t>UPDATED Phenolic [Candida+, Enzyme+, </a:t>
            </a:r>
            <a:r>
              <a:rPr lang="en-CA" b="1" dirty="0" err="1"/>
              <a:t>Lymphexx</a:t>
            </a:r>
            <a:r>
              <a:rPr lang="en-CA" b="1" dirty="0"/>
              <a:t>, </a:t>
            </a:r>
            <a:r>
              <a:rPr lang="en-CA" b="1" dirty="0" err="1"/>
              <a:t>Dermexx</a:t>
            </a:r>
            <a:r>
              <a:rPr lang="en-CA" b="1" dirty="0"/>
              <a:t>, Parasites, Virus, </a:t>
            </a:r>
            <a:r>
              <a:rPr lang="en-CA" b="1" dirty="0" err="1"/>
              <a:t>Fungexx</a:t>
            </a:r>
            <a:r>
              <a:rPr lang="en-CA" b="1" dirty="0"/>
              <a:t>, Histamine, HPAM, </a:t>
            </a:r>
            <a:r>
              <a:rPr lang="en-CA" b="1" dirty="0" err="1"/>
              <a:t>Livexx</a:t>
            </a:r>
            <a:r>
              <a:rPr lang="en-CA" b="1" dirty="0"/>
              <a:t>, System Detox]: 5 drops 2x/day and increase by 5 drops 2x/day every few days until reached full dose of 15 drops 2x/day</a:t>
            </a:r>
            <a:br>
              <a:rPr lang="en-CA" dirty="0"/>
            </a:br>
            <a:r>
              <a:rPr lang="en-CA" i="1" dirty="0"/>
              <a:t>Indication:</a:t>
            </a:r>
            <a:r>
              <a:rPr lang="en-CA" b="1" dirty="0"/>
              <a:t> </a:t>
            </a:r>
            <a:r>
              <a:rPr lang="en-CA" i="1" dirty="0"/>
              <a:t>phenolic for ongoing support for candida and dysbiosis </a:t>
            </a:r>
            <a:endParaRPr lang="en-CA" dirty="0"/>
          </a:p>
          <a:p>
            <a:r>
              <a:rPr lang="en-CA" b="1" dirty="0"/>
              <a:t>SISU Cal Mag Citrates Liquid with D3, (Blueberry Parfait or alternative flavour) 450 mL: TAKE 1/4-1/2 tsp 3x/day with meals (store in fridge)</a:t>
            </a:r>
            <a:br>
              <a:rPr lang="en-CA" dirty="0"/>
            </a:br>
            <a:r>
              <a:rPr lang="en-CA" dirty="0"/>
              <a:t>[500mg Calcium / 1 Tbsp - per 1/4-1/2 tsp = 41.5 - 83mg; 3 doses per day = max 250mg supplemental per day</a:t>
            </a:r>
            <a:br>
              <a:rPr lang="en-CA" dirty="0"/>
            </a:br>
            <a:r>
              <a:rPr lang="en-CA" i="1" dirty="0"/>
              <a:t>Indication: to block absorption of oxalates</a:t>
            </a:r>
            <a:endParaRPr lang="en-CA" dirty="0"/>
          </a:p>
          <a:p>
            <a:r>
              <a:rPr lang="en-CA" dirty="0"/>
              <a:t>Continue other items (dispensed marshmallow root powder in place of slippery elm d/t possible </a:t>
            </a:r>
            <a:r>
              <a:rPr lang="en-CA" dirty="0" err="1"/>
              <a:t>rxn</a:t>
            </a:r>
            <a:r>
              <a:rPr lang="en-CA" dirty="0"/>
              <a:t>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E072-3B4D-112F-F05E-91C12257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B09B-719D-2784-35A8-ADAE3F1B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90F1-5F46-CEE9-8E9A-55180590E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(5th visit, Sept 2024)</a:t>
            </a:r>
          </a:p>
          <a:p>
            <a:r>
              <a:rPr lang="en-CA" dirty="0"/>
              <a:t>got mold in home remediated</a:t>
            </a:r>
          </a:p>
          <a:p>
            <a:r>
              <a:rPr lang="en-CA" dirty="0"/>
              <a:t>skin is doing much better, but new type of skin </a:t>
            </a:r>
            <a:r>
              <a:rPr lang="en-CA" dirty="0" err="1"/>
              <a:t>rxns</a:t>
            </a:r>
            <a:r>
              <a:rPr lang="en-CA" dirty="0"/>
              <a:t> (round odd patches) </a:t>
            </a:r>
          </a:p>
          <a:p>
            <a:r>
              <a:rPr lang="en-CA" dirty="0"/>
              <a:t>the asthma is gone! hasn't needed the puffer - thinks it was the pollen in the air</a:t>
            </a:r>
          </a:p>
          <a:p>
            <a:r>
              <a:rPr lang="en-CA" dirty="0"/>
              <a:t>hives have significantly improved – very few random occasions </a:t>
            </a:r>
          </a:p>
          <a:p>
            <a:r>
              <a:rPr lang="en-CA" dirty="0"/>
              <a:t>tried the Ca/Mg liquid; flared after used it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30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07A4-0CF3-171F-3396-3900EA70C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8D9A-A84C-EF24-550B-8031A8FD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9E50-F65A-ED92-AEE2-9A1F32C2B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(5th visit, Sept 2024)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table with a list of medical records&#10;&#10;AI-generated content may be incorrect.">
            <a:extLst>
              <a:ext uri="{FF2B5EF4-FFF2-40B4-BE49-F238E27FC236}">
                <a16:creationId xmlns:a16="http://schemas.microsoft.com/office/drawing/2014/main" id="{A6A13E7F-0A3D-9144-CA89-77BE9D621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7" y="2029266"/>
            <a:ext cx="5854700" cy="3721100"/>
          </a:xfrm>
          <a:prstGeom prst="rect">
            <a:avLst/>
          </a:prstGeom>
        </p:spPr>
      </p:pic>
      <p:pic>
        <p:nvPicPr>
          <p:cNvPr id="7" name="Picture 6" descr="A close up of a person's arm&#10;&#10;AI-generated content may be incorrect.">
            <a:extLst>
              <a:ext uri="{FF2B5EF4-FFF2-40B4-BE49-F238E27FC236}">
                <a16:creationId xmlns:a16="http://schemas.microsoft.com/office/drawing/2014/main" id="{34BCCF42-5ADE-6919-2A64-5F1CD99B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349" y="3542047"/>
            <a:ext cx="3317359" cy="2488019"/>
          </a:xfrm>
          <a:prstGeom prst="rect">
            <a:avLst/>
          </a:prstGeom>
        </p:spPr>
      </p:pic>
      <p:pic>
        <p:nvPicPr>
          <p:cNvPr id="9" name="Picture 8" descr="A person's hand touching a skin with a small blister on it&#10;&#10;AI-generated content may be incorrect.">
            <a:extLst>
              <a:ext uri="{FF2B5EF4-FFF2-40B4-BE49-F238E27FC236}">
                <a16:creationId xmlns:a16="http://schemas.microsoft.com/office/drawing/2014/main" id="{3F4C6FBD-A322-EC80-9DED-C7E44EEA7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335" y="1175531"/>
            <a:ext cx="1652465" cy="2203287"/>
          </a:xfrm>
          <a:prstGeom prst="rect">
            <a:avLst/>
          </a:prstGeom>
        </p:spPr>
      </p:pic>
      <p:pic>
        <p:nvPicPr>
          <p:cNvPr id="11" name="Picture 10" descr="A close up of a person's arm&#10;&#10;AI-generated content may be incorrect.">
            <a:extLst>
              <a:ext uri="{FF2B5EF4-FFF2-40B4-BE49-F238E27FC236}">
                <a16:creationId xmlns:a16="http://schemas.microsoft.com/office/drawing/2014/main" id="{52C0FEF2-3592-29D0-F2F6-FBDDC4AFF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066" y="1175531"/>
            <a:ext cx="3004627" cy="225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4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8E0E-2A49-3376-498F-BEF527B0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71A5-1AFC-2DD2-AF59-433A1B8C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4AD9-A6C9-84BD-B808-C0B7402F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P// (5th visit, Sept 2024)</a:t>
            </a:r>
          </a:p>
          <a:p>
            <a:r>
              <a:rPr lang="en-CA" dirty="0"/>
              <a:t>Maintain on plan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60FFC-8D87-681B-ADFF-E8B2EDD6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F4DA-478E-47F0-2383-6F3498AD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Phenotypes: Clinical utility of a genetics concept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0A715-D4E5-8C25-0558-844D3857F7AE}"/>
              </a:ext>
            </a:extLst>
          </p:cNvPr>
          <p:cNvSpPr txBox="1"/>
          <p:nvPr/>
        </p:nvSpPr>
        <p:spPr>
          <a:xfrm>
            <a:off x="8146474" y="2707867"/>
            <a:ext cx="33458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dirty="0"/>
              <a:t>Clinical Phenotypes associated with Post Covid-19 Syndrome</a:t>
            </a:r>
            <a:endParaRPr lang="en-US"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22D77-6C73-E079-5D9C-52F0ED44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4" y="811372"/>
            <a:ext cx="6767470" cy="4522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8BC3C-CBB3-5813-9AA7-099CB8E225DC}"/>
              </a:ext>
            </a:extLst>
          </p:cNvPr>
          <p:cNvSpPr txBox="1"/>
          <p:nvPr/>
        </p:nvSpPr>
        <p:spPr>
          <a:xfrm>
            <a:off x="401439" y="5934670"/>
            <a:ext cx="989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Clinical phenotypes and quality of life to define post-COVID-19 syndrome: a cluster analysis of the multinational, prospective ORCHESTRA cohort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39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CF4C-F71C-DF04-40FC-19DF7EB85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4670-8EA1-8F58-FAC4-C7B00456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78587-AC8B-C105-A570-04A903BAD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(6th visit, Oct 2024)</a:t>
            </a:r>
          </a:p>
          <a:p>
            <a:r>
              <a:rPr lang="en-CA" dirty="0"/>
              <a:t>skin: has been ok; better than has been; new area across shoulders (and upper back); a few of those red spots on legs; overall creases much better </a:t>
            </a:r>
          </a:p>
          <a:p>
            <a:r>
              <a:rPr lang="en-CA" dirty="0"/>
              <a:t>no more of the hives</a:t>
            </a:r>
          </a:p>
          <a:p>
            <a:r>
              <a:rPr lang="en-CA" dirty="0"/>
              <a:t>diet: doing okay; hasn't been trying new foods; reacts a little to quinoa but keeping; able to eat full banana, raspberries as well </a:t>
            </a:r>
          </a:p>
          <a:p>
            <a:r>
              <a:rPr lang="en-CA" b="1" dirty="0"/>
              <a:t>feels things have plateaued</a:t>
            </a:r>
            <a:r>
              <a:rPr lang="en-CA" dirty="0"/>
              <a:t>; still on restrictive diet  </a:t>
            </a:r>
          </a:p>
          <a:p>
            <a:r>
              <a:rPr lang="en-CA" dirty="0"/>
              <a:t>HPAM helping w/ the flares</a:t>
            </a:r>
          </a:p>
          <a:p>
            <a:r>
              <a:rPr lang="en-CA" dirty="0"/>
              <a:t>manuka honey and oil of oregano oil in the bath; neem oil </a:t>
            </a:r>
          </a:p>
          <a:p>
            <a:r>
              <a:rPr lang="en-CA" dirty="0"/>
              <a:t>looks healthy; more thin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69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B6E0-D569-8073-18CE-CADF3855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C36D-89FD-2C74-095F-58E57B7C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E28C1-709E-A334-2721-5B1A66E7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(6th visit, Oct 2024)</a:t>
            </a:r>
          </a:p>
        </p:txBody>
      </p:sp>
      <p:pic>
        <p:nvPicPr>
          <p:cNvPr id="5" name="Picture 4" descr="A table with a list of digestive diseases&#10;&#10;AI-generated content may be incorrect.">
            <a:extLst>
              <a:ext uri="{FF2B5EF4-FFF2-40B4-BE49-F238E27FC236}">
                <a16:creationId xmlns:a16="http://schemas.microsoft.com/office/drawing/2014/main" id="{C0AF1344-E7C6-79CB-7A30-2C90534F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653" y="2289913"/>
            <a:ext cx="3733800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498BC6-AD87-2DD1-2E49-CD3C811C284C}"/>
              </a:ext>
            </a:extLst>
          </p:cNvPr>
          <p:cNvSpPr txBox="1"/>
          <p:nvPr/>
        </p:nvSpPr>
        <p:spPr>
          <a:xfrm>
            <a:off x="4887645" y="1777853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Vega</a:t>
            </a:r>
          </a:p>
        </p:txBody>
      </p:sp>
    </p:spTree>
    <p:extLst>
      <p:ext uri="{BB962C8B-B14F-4D97-AF65-F5344CB8AC3E}">
        <p14:creationId xmlns:p14="http://schemas.microsoft.com/office/powerpoint/2010/main" val="199126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F8FA-9464-1A5A-DC97-267C58F4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F8C0-4B0F-AA89-547F-394854C6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F733-8325-D591-B0D9-819ACAE0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P// (6th visit, Oct 2024)</a:t>
            </a:r>
          </a:p>
          <a:p>
            <a:r>
              <a:rPr lang="en-US" dirty="0"/>
              <a:t>Recommended MOAT or full OAT to query clostridia status</a:t>
            </a:r>
          </a:p>
          <a:p>
            <a:r>
              <a:rPr lang="en-CA" dirty="0"/>
              <a:t>Continue to try and in more foods; if skin flares you can manage with the Baby Borage Cream and even a touch of the steroid if really flares up </a:t>
            </a:r>
          </a:p>
          <a:p>
            <a:r>
              <a:rPr lang="en-CA" dirty="0"/>
              <a:t>Discussed above testing options as it seems we have hit a plateau with the skin/immune health; discuss possible clostridia, mycotoxins</a:t>
            </a:r>
          </a:p>
          <a:p>
            <a:r>
              <a:rPr lang="en-CA" dirty="0"/>
              <a:t>Discussed 6 weeks trial w/ the phenolic containing heavy metal detox support; if no changes then consider the above testing options (we can discuss at his next phone call)</a:t>
            </a:r>
          </a:p>
          <a:p>
            <a:r>
              <a:rPr lang="en-CA" b="1" dirty="0"/>
              <a:t>UPDATED 10-23-24 Phenolic [</a:t>
            </a:r>
            <a:r>
              <a:rPr lang="en-CA" b="1" dirty="0" err="1"/>
              <a:t>Infla</a:t>
            </a:r>
            <a:r>
              <a:rPr lang="en-CA" b="1" dirty="0"/>
              <a:t>, Intra-Cell, </a:t>
            </a:r>
            <a:r>
              <a:rPr lang="en-CA" b="1" dirty="0" err="1"/>
              <a:t>Fungexx</a:t>
            </a:r>
            <a:r>
              <a:rPr lang="en-CA" b="1" dirty="0"/>
              <a:t>, Lymph1, Relief+G12, </a:t>
            </a:r>
            <a:r>
              <a:rPr lang="en-CA" b="1" dirty="0" err="1"/>
              <a:t>SystemDetox</a:t>
            </a:r>
            <a:r>
              <a:rPr lang="en-CA" b="1" dirty="0"/>
              <a:t>, </a:t>
            </a:r>
            <a:r>
              <a:rPr lang="en-CA" b="1" dirty="0" err="1"/>
              <a:t>H'metals</a:t>
            </a:r>
            <a:r>
              <a:rPr lang="en-CA" b="1" dirty="0"/>
              <a:t>]: 5 drops 2x/day and increase by 5 drops 2x/day every few days until reached full dose of 15 drops 2x/day</a:t>
            </a:r>
            <a:br>
              <a:rPr lang="en-CA" dirty="0"/>
            </a:br>
            <a:r>
              <a:rPr lang="en-CA" i="1" dirty="0"/>
              <a:t>Indication:</a:t>
            </a:r>
            <a:r>
              <a:rPr lang="en-CA" b="1" dirty="0"/>
              <a:t> </a:t>
            </a:r>
            <a:r>
              <a:rPr lang="en-CA" i="1" dirty="0"/>
              <a:t>phenolic for ongoing support for candida and dysbiosis + </a:t>
            </a:r>
            <a:r>
              <a:rPr lang="en-CA" b="1" i="1" u="sng" dirty="0"/>
              <a:t>heavy metal support</a:t>
            </a:r>
            <a:r>
              <a:rPr lang="en-CA" i="1" dirty="0"/>
              <a:t> </a:t>
            </a:r>
            <a:endParaRPr lang="en-CA" dirty="0"/>
          </a:p>
          <a:p>
            <a:r>
              <a:rPr lang="en-CA" b="1" dirty="0"/>
              <a:t>Baby Borage Eczema Cream 60ml (Wild Carrot): apply to eczema areas once or twice daily; use on test area first</a:t>
            </a:r>
            <a:br>
              <a:rPr lang="en-CA" b="1" dirty="0"/>
            </a:br>
            <a:r>
              <a:rPr lang="en-CA" i="1" dirty="0"/>
              <a:t>Indication: skin </a:t>
            </a:r>
          </a:p>
          <a:p>
            <a:r>
              <a:rPr lang="en-CA" dirty="0"/>
              <a:t>measurements (weight, height) when in for next in-person appointment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054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DC263-F11B-7D24-A500-A14AF2833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2791-460C-1E74-0CCE-214949BC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BC224-6E5E-51BF-862F-05194078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</a:t>
            </a:r>
          </a:p>
          <a:p>
            <a:r>
              <a:rPr lang="en-US" dirty="0"/>
              <a:t>called in – flare up of skin (mom suspects candida flare)</a:t>
            </a:r>
          </a:p>
          <a:p>
            <a:r>
              <a:rPr lang="en-US" dirty="0"/>
              <a:t>Would like to go ahead with the OAT</a:t>
            </a:r>
          </a:p>
          <a:p>
            <a:r>
              <a:rPr lang="en-US" dirty="0"/>
              <a:t>P// </a:t>
            </a:r>
          </a:p>
          <a:p>
            <a:r>
              <a:rPr lang="en-CA" b="1" dirty="0" err="1"/>
              <a:t>Pleo</a:t>
            </a:r>
            <a:r>
              <a:rPr lang="en-CA" b="1" dirty="0"/>
              <a:t> Alb: start at 1 drop once daily and increase by 1 drop each day until reached full dose of 5 drops once daily. Take directly or mix into splash of water.</a:t>
            </a:r>
            <a:endParaRPr lang="en-CA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6033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F5A2-38C1-3E51-C39F-3E1C604E2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ECFF-D5A7-7898-3641-78FBB589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90E3-1C05-E377-8252-2720B5ACF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S// (7th visit, Jan 2025)</a:t>
            </a:r>
          </a:p>
          <a:p>
            <a:r>
              <a:rPr lang="en-CA" dirty="0"/>
              <a:t>skin still very reactive</a:t>
            </a:r>
          </a:p>
          <a:p>
            <a:r>
              <a:rPr lang="en-CA" dirty="0" err="1"/>
              <a:t>Nasalcrom</a:t>
            </a:r>
            <a:r>
              <a:rPr lang="en-CA" dirty="0"/>
              <a:t> (Cromolyn) topical has helped w/ the itching and redness </a:t>
            </a:r>
          </a:p>
          <a:p>
            <a:r>
              <a:rPr lang="en-CA" dirty="0"/>
              <a:t>creases have been so bad!</a:t>
            </a:r>
          </a:p>
          <a:p>
            <a:r>
              <a:rPr lang="en-CA" dirty="0"/>
              <a:t>no behavioural concerns</a:t>
            </a:r>
          </a:p>
          <a:p>
            <a:r>
              <a:rPr lang="en-CA" dirty="0"/>
              <a:t>good sleep</a:t>
            </a:r>
          </a:p>
          <a:p>
            <a:r>
              <a:rPr lang="en-CA" dirty="0"/>
              <a:t>digestion: good BMs BID; well-formed and normal </a:t>
            </a:r>
          </a:p>
          <a:p>
            <a:r>
              <a:rPr lang="en-CA" dirty="0"/>
              <a:t>having more foods: mangoes, blackberries; has also had chickpeas, beans; has tried all the tree nuts; tries avocado and salmon once weekly (but gets red, itchy) </a:t>
            </a:r>
          </a:p>
          <a:p>
            <a:r>
              <a:rPr lang="en-CA" dirty="0"/>
              <a:t>will do a wellness check w/ GP to get assessed</a:t>
            </a:r>
          </a:p>
          <a:p>
            <a:r>
              <a:rPr lang="en-CA" dirty="0"/>
              <a:t>was sick last week w/ fever; did well; lost some weight </a:t>
            </a:r>
          </a:p>
          <a:p>
            <a:endParaRPr lang="en-CA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2880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9C734-E4D8-10F5-52CA-DE9E695B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0B91-CB5A-F178-9483-A39E9A6F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2D070-10BF-17B2-838F-E42E4A15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(7th visit, Jan 2025) OAT </a:t>
            </a:r>
            <a:endParaRPr lang="en-CA" dirty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9BD632A7-BCED-E1CC-4510-B36C9ABB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117" y="1500213"/>
            <a:ext cx="6423213" cy="3557196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3AAF4C-D08B-857B-4638-BD1083AF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17" y="5206842"/>
            <a:ext cx="6482782" cy="10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3EBA4-86D7-4EE3-65C4-D7314564E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8FC3-4C34-6895-059C-030F6802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3F83-7DC0-D45B-2D14-8982BA35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(7th visit, Jan 2025) OAT </a:t>
            </a:r>
            <a:endParaRPr lang="en-CA" dirty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6B298-84BE-EFBF-7393-4154457C9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66" y="1980473"/>
            <a:ext cx="7772400" cy="31426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F0C03C9-C136-AB13-AF6A-66AFA79C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66" y="2683585"/>
            <a:ext cx="7772400" cy="18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7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066AB-D65C-525D-4A7B-369486DE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89B1-FD72-0688-B654-0AC10123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E909-A27A-73EC-A5D7-373FDE9E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P// (7th visit, Jan 2025) </a:t>
            </a:r>
            <a:endParaRPr lang="en-CA" dirty="0"/>
          </a:p>
          <a:p>
            <a:r>
              <a:rPr lang="en-CA" b="1" dirty="0"/>
              <a:t>NDF Calm: 5 drops twice daily; increasing by 5 drops every few days until reached 20 drops twice daily</a:t>
            </a:r>
            <a:br>
              <a:rPr lang="en-CA" b="1" dirty="0"/>
            </a:br>
            <a:r>
              <a:rPr lang="en-CA" i="1" dirty="0"/>
              <a:t>Indication: liver + detox support</a:t>
            </a:r>
            <a:endParaRPr lang="en-CA" dirty="0"/>
          </a:p>
          <a:p>
            <a:r>
              <a:rPr lang="en-CA" b="1" dirty="0"/>
              <a:t>NDF Happy: 5 drops twice daily; increasing by 5 drops every few days until reached 10 drops twice daily</a:t>
            </a:r>
            <a:br>
              <a:rPr lang="en-CA" b="1" dirty="0"/>
            </a:br>
            <a:r>
              <a:rPr lang="en-CA" i="1" dirty="0"/>
              <a:t>Indication: anti-candida; anti-fungal support</a:t>
            </a:r>
          </a:p>
          <a:p>
            <a:r>
              <a:rPr lang="en-CA" dirty="0"/>
              <a:t>Quercetin (Vital Nutrients or Natural Factors): 1/2 cap daily - </a:t>
            </a:r>
            <a:r>
              <a:rPr lang="en-CA" b="1" dirty="0"/>
              <a:t>increasing to 1 cap 2x/day</a:t>
            </a:r>
            <a:r>
              <a:rPr lang="en-CA" dirty="0"/>
              <a:t> if skin is flaring </a:t>
            </a:r>
          </a:p>
          <a:p>
            <a:r>
              <a:rPr lang="en-CA" dirty="0"/>
              <a:t>Pause:</a:t>
            </a:r>
          </a:p>
          <a:p>
            <a:pPr lvl="1"/>
            <a:r>
              <a:rPr lang="en-CA" dirty="0"/>
              <a:t>Probiotics</a:t>
            </a:r>
          </a:p>
          <a:p>
            <a:pPr lvl="1"/>
            <a:r>
              <a:rPr lang="en-CA" dirty="0"/>
              <a:t>Marshmallow root powder</a:t>
            </a:r>
          </a:p>
          <a:p>
            <a:pPr lvl="1"/>
            <a:r>
              <a:rPr lang="en-CA" dirty="0"/>
              <a:t>Butyrate (sun butyrate) 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3772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B659E-62A8-3ED7-C7CB-56C015756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00DC-87D9-904F-4F07-A20C8022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0E971-BA99-EFF7-488D-245FEC2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S// (8th visit, Feb 2025) </a:t>
            </a:r>
          </a:p>
          <a:p>
            <a:r>
              <a:rPr lang="en-CA" dirty="0"/>
              <a:t>thinks the candida has calmed down; skin is improved; athlete's foot has resolved which persisted </a:t>
            </a:r>
          </a:p>
          <a:p>
            <a:r>
              <a:rPr lang="en-CA" dirty="0"/>
              <a:t>bowels are regular </a:t>
            </a:r>
          </a:p>
          <a:p>
            <a:r>
              <a:rPr lang="en-CA" dirty="0"/>
              <a:t>P// </a:t>
            </a:r>
          </a:p>
          <a:p>
            <a:r>
              <a:rPr lang="en-CA" dirty="0"/>
              <a:t>Per OAT, layering in support for the B Vitamin imbalances, clostridia, and additional candida support </a:t>
            </a:r>
          </a:p>
          <a:p>
            <a:r>
              <a:rPr lang="en-CA" b="1" dirty="0"/>
              <a:t>S </a:t>
            </a:r>
            <a:r>
              <a:rPr lang="en-CA" b="1" dirty="0" err="1"/>
              <a:t>Boulardii</a:t>
            </a:r>
            <a:r>
              <a:rPr lang="en-CA" b="1" dirty="0"/>
              <a:t> SAP: 1/2 cap once daily opened into water or fruit sauce; increase to 1 full cap daily; adjust if constipation (store in fridge)</a:t>
            </a:r>
            <a:br>
              <a:rPr lang="en-CA" dirty="0"/>
            </a:br>
            <a:r>
              <a:rPr lang="en-CA" i="1" dirty="0"/>
              <a:t>Indication: to address clostridia</a:t>
            </a:r>
            <a:endParaRPr lang="en-CA" dirty="0"/>
          </a:p>
          <a:p>
            <a:r>
              <a:rPr lang="en-CA" b="1" dirty="0"/>
              <a:t>Has at home (new label for long-term dosing): Uva Ursi Glycerite: 15-20 drops 2x/day in splash of water (store in fridge)</a:t>
            </a:r>
            <a:br>
              <a:rPr lang="en-CA" dirty="0"/>
            </a:br>
            <a:r>
              <a:rPr lang="en-CA" i="1" dirty="0"/>
              <a:t>Indication: bacterial overgrowth/imbalances per OAT</a:t>
            </a:r>
            <a:endParaRPr lang="en-CA" dirty="0"/>
          </a:p>
          <a:p>
            <a:r>
              <a:rPr lang="en-CA" b="1" dirty="0"/>
              <a:t>Vitamin B Coenzyme Complex: 10-15 drops once daily around a meal; can be added to warm water or taken directly; store room temp</a:t>
            </a:r>
            <a:br>
              <a:rPr lang="en-CA" b="1" dirty="0"/>
            </a:br>
            <a:r>
              <a:rPr lang="en-CA" i="1" dirty="0"/>
              <a:t>Indication: B vitamins to address the imbalances in the OAT **can flare up behavioural or skin symptoms, usually when the system becomes "over-saturated with B Vitamins". If you suspect this, then pause for 1 week and then re-start. </a:t>
            </a:r>
            <a:endParaRPr lang="en-CA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9797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5236-729C-2709-7C28-D60E6C1DB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CF2F-E505-8917-D7A0-1D58D926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863A9-F73E-F83F-1690-472FCB7D3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92500"/>
          </a:bodyPr>
          <a:lstStyle/>
          <a:p>
            <a:r>
              <a:rPr lang="en-US" dirty="0"/>
              <a:t>S// (9th visit, Mar 2025) </a:t>
            </a:r>
          </a:p>
          <a:p>
            <a:r>
              <a:rPr lang="en-CA" dirty="0"/>
              <a:t>skin: got worse last week (unsure if the raw pear triggered OR if related to the B vitamins)</a:t>
            </a:r>
          </a:p>
          <a:p>
            <a:r>
              <a:rPr lang="en-CA" dirty="0"/>
              <a:t>skin is up and down; bad spots are still quite itchy; red spots cleared</a:t>
            </a:r>
          </a:p>
          <a:p>
            <a:r>
              <a:rPr lang="en-CA" dirty="0"/>
              <a:t>has been working through the supplements</a:t>
            </a:r>
          </a:p>
          <a:p>
            <a:r>
              <a:rPr lang="en-CA" dirty="0"/>
              <a:t>gaining weight well - saw GP - 95th percentile </a:t>
            </a:r>
            <a:r>
              <a:rPr lang="en-CA" dirty="0" err="1"/>
              <a:t>wt</a:t>
            </a:r>
            <a:r>
              <a:rPr lang="en-CA" dirty="0"/>
              <a:t> and </a:t>
            </a:r>
            <a:r>
              <a:rPr lang="en-CA" dirty="0" err="1"/>
              <a:t>ht</a:t>
            </a:r>
            <a:r>
              <a:rPr lang="en-CA" dirty="0"/>
              <a:t> </a:t>
            </a:r>
          </a:p>
          <a:p>
            <a:r>
              <a:rPr lang="en-CA" dirty="0"/>
              <a:t>talking well </a:t>
            </a:r>
          </a:p>
          <a:p>
            <a:r>
              <a:rPr lang="en-CA" dirty="0"/>
              <a:t>genetic factor - TT has 50% chance of having DSP gene, which encodes </a:t>
            </a:r>
            <a:r>
              <a:rPr lang="en-CA" dirty="0" err="1"/>
              <a:t>desmoplakin</a:t>
            </a:r>
            <a:r>
              <a:rPr lang="en-CA" dirty="0"/>
              <a:t> (possible cardiomyopathy); biological father has been dx </a:t>
            </a:r>
          </a:p>
          <a:p>
            <a:r>
              <a:rPr lang="en-CA" dirty="0"/>
              <a:t>characteristics are chapped feet; curly hair (has both); will get cardio screening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2628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72061-31FA-3B65-D5DA-20A45C61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Applications of a phenotypic approach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E256F2-5D62-40D5-69FA-ECDAEFC84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71957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6694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0EFD-1EC9-B2F7-4F8D-CCA3694C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2BAC-9278-E91E-B090-0B8E4007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52F6F-9646-AB5C-ED2E-ED041A2A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P// (9th visit, Mar 2025) </a:t>
            </a:r>
          </a:p>
          <a:p>
            <a:r>
              <a:rPr lang="en-CA" b="1" dirty="0" err="1"/>
              <a:t>Biocidin</a:t>
            </a:r>
            <a:r>
              <a:rPr lang="en-CA" b="1" dirty="0"/>
              <a:t> LIQUID</a:t>
            </a:r>
            <a:br>
              <a:rPr lang="en-CA" dirty="0"/>
            </a:br>
            <a:r>
              <a:rPr lang="en-CA" b="1" dirty="0"/>
              <a:t>DOSING:</a:t>
            </a:r>
            <a:br>
              <a:rPr lang="en-CA" dirty="0"/>
            </a:br>
            <a:r>
              <a:rPr lang="en-CA" b="1" dirty="0"/>
              <a:t>— start at 1 drop once daily; work up by adding an extra drop every day until reached full dose of 5 drops twice daily; after reached full dose then continue full dose of 5 drop twice daily for 14 days and then change to taking that dose (5 drops 2x/day) every 3 days for a full 1 month</a:t>
            </a:r>
            <a:br>
              <a:rPr lang="en-CA" dirty="0"/>
            </a:br>
            <a:r>
              <a:rPr lang="en-CA" b="1" dirty="0"/>
              <a:t>— can be added into juice or water; lower to previous dose if bothers stomach</a:t>
            </a:r>
            <a:br>
              <a:rPr lang="en-CA" b="1" dirty="0"/>
            </a:br>
            <a:r>
              <a:rPr lang="en-CA" i="1" dirty="0"/>
              <a:t>Indication: to address clostridia  </a:t>
            </a:r>
            <a:endParaRPr lang="en-CA" dirty="0"/>
          </a:p>
          <a:p>
            <a:r>
              <a:rPr lang="en-US" dirty="0"/>
              <a:t>Continue other items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2120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9CC97-2102-5C5F-42B3-831609E43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7E1C9-145E-CDBF-16AA-69B1CBA1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096A-76EE-8F34-9E3F-78AEFEEC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(10th visit, Apr 2025) </a:t>
            </a:r>
          </a:p>
          <a:p>
            <a:r>
              <a:rPr lang="en-CA" dirty="0"/>
              <a:t>was showing improvements x 2 weeks then flared over this weekend</a:t>
            </a:r>
          </a:p>
          <a:p>
            <a:r>
              <a:rPr lang="en-CA" dirty="0"/>
              <a:t>is adding in new foods - unsure if triggered; also some enviro factors w/ the spring </a:t>
            </a:r>
          </a:p>
          <a:p>
            <a:r>
              <a:rPr lang="en-CA" dirty="0"/>
              <a:t>has tried cashews, almonds </a:t>
            </a:r>
          </a:p>
          <a:p>
            <a:r>
              <a:rPr lang="en-CA" dirty="0" err="1"/>
              <a:t>biocidin</a:t>
            </a:r>
            <a:r>
              <a:rPr lang="en-CA" dirty="0"/>
              <a:t> q 3 days - went really slow at the beginning; taking 5 drops 2x/day + the NDF Calm </a:t>
            </a:r>
          </a:p>
          <a:p>
            <a:r>
              <a:rPr lang="en-CA" dirty="0"/>
              <a:t>BMs are regular - 2-3 daily; good consistency </a:t>
            </a:r>
          </a:p>
          <a:p>
            <a:r>
              <a:rPr lang="en-CA" dirty="0"/>
              <a:t>will get info about the DSP gene (cardiomyopathy) in a few weeks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2095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91B7C-B802-2180-9C98-0020CB44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3358-20C5-0421-6D82-BF1FEBBB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FCB2-3A7A-B21C-8AEC-E732D1C3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P// (10th visit, Apr 2025) </a:t>
            </a:r>
          </a:p>
          <a:p>
            <a:r>
              <a:rPr lang="en-US" dirty="0"/>
              <a:t>Finish up (don’t refill) Coenzyme B Complex </a:t>
            </a:r>
          </a:p>
          <a:p>
            <a:r>
              <a:rPr lang="en-US" dirty="0"/>
              <a:t>Finish up and then pause NDF Calm and </a:t>
            </a:r>
            <a:r>
              <a:rPr lang="en-US" dirty="0" err="1"/>
              <a:t>Biocidin</a:t>
            </a:r>
            <a:r>
              <a:rPr lang="en-US" dirty="0"/>
              <a:t> (pause cycling before MOAT re-test)</a:t>
            </a:r>
          </a:p>
          <a:p>
            <a:r>
              <a:rPr lang="en-US" dirty="0"/>
              <a:t>Monitor MOAT to track clostridia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906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2818-AA52-B5BA-930D-849C76D40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53BB-9902-0A19-B27F-D9BAB227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7ED2D-AD79-4AAA-4559-CB0CACD93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S// (11th visit, June 2025) </a:t>
            </a:r>
          </a:p>
          <a:p>
            <a:r>
              <a:rPr lang="en-CA" dirty="0"/>
              <a:t>Skin: </a:t>
            </a:r>
            <a:r>
              <a:rPr lang="en-CA" b="1" dirty="0"/>
              <a:t>“98% clear!”</a:t>
            </a:r>
            <a:r>
              <a:rPr lang="en-CA" dirty="0"/>
              <a:t> finally cleared behind the ears, only slightly red around mouth and hips (has been eating a lot new foods)</a:t>
            </a:r>
          </a:p>
          <a:p>
            <a:r>
              <a:rPr lang="en-CA" dirty="0"/>
              <a:t>has been having some strawberries, watermelon</a:t>
            </a:r>
          </a:p>
          <a:p>
            <a:r>
              <a:rPr lang="en-CA" dirty="0"/>
              <a:t>recalls last year at this time did clear </a:t>
            </a:r>
          </a:p>
          <a:p>
            <a:r>
              <a:rPr lang="en-CA" dirty="0"/>
              <a:t>doing well; growing well — good appetite; two large BMs daily </a:t>
            </a:r>
          </a:p>
          <a:p>
            <a:r>
              <a:rPr lang="en-CA" dirty="0"/>
              <a:t>ate mixed nuts - was fine</a:t>
            </a:r>
          </a:p>
          <a:p>
            <a:r>
              <a:rPr lang="en-CA" dirty="0"/>
              <a:t>going to try the egg muffin again </a:t>
            </a:r>
          </a:p>
          <a:p>
            <a:r>
              <a:rPr lang="en-CA" dirty="0"/>
              <a:t>hasn't been in touch w/ the allergist – if any reactions then will try and see the allergist again </a:t>
            </a:r>
          </a:p>
          <a:p>
            <a:r>
              <a:rPr lang="en-CA" dirty="0"/>
              <a:t>tested positive for CSP gene – will go in every year for ECG and echo; then when old enough will get yearly MRI</a:t>
            </a:r>
          </a:p>
          <a:p>
            <a:r>
              <a:rPr lang="en-CA" dirty="0"/>
              <a:t>pediatric CPR training; lots of unknowns; proactive CV approach 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7417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A9A8-365B-2CA9-A3D0-272D9D9B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C741-E279-BC0F-DAA6-D48C6CA0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0FD03-D4CA-9AEA-95D6-E15CE887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S// (12th visit, Mar 2026) — delay from last visit</a:t>
            </a:r>
          </a:p>
          <a:p>
            <a:r>
              <a:rPr lang="en-CA" dirty="0"/>
              <a:t>thinks the </a:t>
            </a:r>
            <a:r>
              <a:rPr lang="en-CA" dirty="0" err="1"/>
              <a:t>biocidin</a:t>
            </a:r>
            <a:r>
              <a:rPr lang="en-CA" dirty="0"/>
              <a:t> made a great difference! </a:t>
            </a:r>
          </a:p>
          <a:p>
            <a:r>
              <a:rPr lang="en-CA" dirty="0"/>
              <a:t>he is eating pancakes with real flour and eggs; most variety in foods </a:t>
            </a:r>
          </a:p>
          <a:p>
            <a:r>
              <a:rPr lang="en-CA" dirty="0"/>
              <a:t>home has been remediated (there could still be some mold in the kitchen); they are looking to move in the next two years </a:t>
            </a:r>
          </a:p>
          <a:p>
            <a:r>
              <a:rPr lang="en-CA" dirty="0"/>
              <a:t>he uses quercetin daily: 1 cap 2x/day; when they cut back then more itching </a:t>
            </a:r>
          </a:p>
          <a:p>
            <a:r>
              <a:rPr lang="en-CA" dirty="0"/>
              <a:t>behaviour: he has been great</a:t>
            </a:r>
          </a:p>
          <a:p>
            <a:r>
              <a:rPr lang="en-CA" dirty="0"/>
              <a:t>sleep: good; he dropped his nap</a:t>
            </a:r>
          </a:p>
          <a:p>
            <a:r>
              <a:rPr lang="en-CA" dirty="0"/>
              <a:t>digestion: good BMs, still having 2 good poops daily (no frothy poops for a while)</a:t>
            </a:r>
          </a:p>
          <a:p>
            <a:r>
              <a:rPr lang="en-CA" dirty="0"/>
              <a:t>Asthma is completely gone 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3857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9963-A53F-1140-7C66-69D9C313B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AECA-122D-106D-5E1B-772191D1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7B2D5-A3E5-D89F-F1A6-879FA08AB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(12th visit, Mar 2026) — opted for full OAT re-test</a:t>
            </a:r>
          </a:p>
          <a:p>
            <a:endParaRPr lang="en-CA" dirty="0"/>
          </a:p>
        </p:txBody>
      </p:sp>
      <p:pic>
        <p:nvPicPr>
          <p:cNvPr id="5" name="Picture 4" descr="A table of information with numbers and text&#10;&#10;AI-generated content may be incorrect.">
            <a:extLst>
              <a:ext uri="{FF2B5EF4-FFF2-40B4-BE49-F238E27FC236}">
                <a16:creationId xmlns:a16="http://schemas.microsoft.com/office/drawing/2014/main" id="{A5826275-1770-0CC1-AF47-82886CCFF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53" y="1570848"/>
            <a:ext cx="6121184" cy="2831810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6238ABCA-C2F4-BEFF-520F-950A8E51E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722" y="3429000"/>
            <a:ext cx="5532425" cy="306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3DC52-6F4C-3342-5CAC-D4BE4A2D12F5}"/>
              </a:ext>
            </a:extLst>
          </p:cNvPr>
          <p:cNvSpPr txBox="1"/>
          <p:nvPr/>
        </p:nvSpPr>
        <p:spPr>
          <a:xfrm>
            <a:off x="838199" y="4515704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DC68D-BD60-63DB-7936-F24D54247A30}"/>
              </a:ext>
            </a:extLst>
          </p:cNvPr>
          <p:cNvSpPr txBox="1"/>
          <p:nvPr/>
        </p:nvSpPr>
        <p:spPr>
          <a:xfrm>
            <a:off x="8036994" y="3021074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OAT</a:t>
            </a:r>
          </a:p>
        </p:txBody>
      </p:sp>
    </p:spTree>
    <p:extLst>
      <p:ext uri="{BB962C8B-B14F-4D97-AF65-F5344CB8AC3E}">
        <p14:creationId xmlns:p14="http://schemas.microsoft.com/office/powerpoint/2010/main" val="1215424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C6223-5567-0269-E178-821BBD71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26C1-94E6-F133-0FF6-8E118C71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B6BDD-E72F-BD31-BE4A-DDB8C400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(12th visit, Mar 2026) 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6" name="Picture 5" descr="A close-up of a graph&#10;&#10;AI-generated content may be incorrect.">
            <a:extLst>
              <a:ext uri="{FF2B5EF4-FFF2-40B4-BE49-F238E27FC236}">
                <a16:creationId xmlns:a16="http://schemas.microsoft.com/office/drawing/2014/main" id="{EEF1FF08-4476-F113-0BDA-10734DBF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0" y="1445647"/>
            <a:ext cx="6428794" cy="325186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2FF4DB-DE77-9DE9-D321-B994EB9B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594" y="4697507"/>
            <a:ext cx="8228798" cy="1380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903FB-A22A-F28C-AF1E-DC1ED56EEE6F}"/>
              </a:ext>
            </a:extLst>
          </p:cNvPr>
          <p:cNvSpPr txBox="1"/>
          <p:nvPr/>
        </p:nvSpPr>
        <p:spPr>
          <a:xfrm>
            <a:off x="8969323" y="4512841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2BAF9-B247-E1FA-DE7A-EE8BD9CC4418}"/>
              </a:ext>
            </a:extLst>
          </p:cNvPr>
          <p:cNvSpPr txBox="1"/>
          <p:nvPr/>
        </p:nvSpPr>
        <p:spPr>
          <a:xfrm>
            <a:off x="716295" y="4692781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OAT</a:t>
            </a:r>
          </a:p>
        </p:txBody>
      </p:sp>
    </p:spTree>
    <p:extLst>
      <p:ext uri="{BB962C8B-B14F-4D97-AF65-F5344CB8AC3E}">
        <p14:creationId xmlns:p14="http://schemas.microsoft.com/office/powerpoint/2010/main" val="2680906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EE51-2637-579F-8BFC-1CA41283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5E0B-90A3-56A5-5CB6-BE64C291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B652-9196-EF71-9600-22FA50ECA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(12th visit, Mar 2026) 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3B9EF-49E9-1818-107E-24ACB1EC0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9" y="2811163"/>
            <a:ext cx="10812526" cy="369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62C1E-A1AF-E546-6A61-F9F91B8BA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52" y="5408294"/>
            <a:ext cx="10315121" cy="417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E2241-E9E9-0806-DAE8-8B8899E0BF2D}"/>
              </a:ext>
            </a:extLst>
          </p:cNvPr>
          <p:cNvSpPr txBox="1"/>
          <p:nvPr/>
        </p:nvSpPr>
        <p:spPr>
          <a:xfrm>
            <a:off x="1133552" y="4855188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C49C3-1124-7BA3-78EB-832FECF334D5}"/>
              </a:ext>
            </a:extLst>
          </p:cNvPr>
          <p:cNvSpPr txBox="1"/>
          <p:nvPr/>
        </p:nvSpPr>
        <p:spPr>
          <a:xfrm>
            <a:off x="1214407" y="215915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OAT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75D56-EC06-BF58-32CF-AB478C2C0B3B}"/>
              </a:ext>
            </a:extLst>
          </p:cNvPr>
          <p:cNvSpPr txBox="1"/>
          <p:nvPr/>
        </p:nvSpPr>
        <p:spPr>
          <a:xfrm>
            <a:off x="7835153" y="2115829"/>
            <a:ext cx="199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Oxalate dumping?</a:t>
            </a:r>
          </a:p>
        </p:txBody>
      </p:sp>
    </p:spTree>
    <p:extLst>
      <p:ext uri="{BB962C8B-B14F-4D97-AF65-F5344CB8AC3E}">
        <p14:creationId xmlns:p14="http://schemas.microsoft.com/office/powerpoint/2010/main" val="1444066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EAAC2-CB55-1336-4F52-7DB7A7998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D535-8143-89B8-75FC-75657385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2019-DD53-AF5E-2E69-607B53F9D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O// (12th visit, Mar 2026) 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6" name="Picture 5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0BA2E717-4BFA-F0ED-D4D1-BA14E3EC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4" y="1833058"/>
            <a:ext cx="7772400" cy="183049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EF6B4F-4D52-542F-27B8-C9AAE2AA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13" y="4414798"/>
            <a:ext cx="7772400" cy="1879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1E11B-CE37-23FB-BE3F-63D6B5E8FBA1}"/>
              </a:ext>
            </a:extLst>
          </p:cNvPr>
          <p:cNvSpPr txBox="1"/>
          <p:nvPr/>
        </p:nvSpPr>
        <p:spPr>
          <a:xfrm>
            <a:off x="10134379" y="4045466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9BB31-E9D5-2948-B9D8-E6CB7698CDFA}"/>
              </a:ext>
            </a:extLst>
          </p:cNvPr>
          <p:cNvSpPr txBox="1"/>
          <p:nvPr/>
        </p:nvSpPr>
        <p:spPr>
          <a:xfrm>
            <a:off x="378187" y="3776595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OAT</a:t>
            </a:r>
          </a:p>
        </p:txBody>
      </p:sp>
    </p:spTree>
    <p:extLst>
      <p:ext uri="{BB962C8B-B14F-4D97-AF65-F5344CB8AC3E}">
        <p14:creationId xmlns:p14="http://schemas.microsoft.com/office/powerpoint/2010/main" val="376791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FCE70-81BA-AC41-BC79-2EB07AFEE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BDF1-3C45-60FF-E37E-65954AB8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65EA3-2FB3-EB16-78FD-173FCB69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P// (12th visit, Mar 2026)</a:t>
            </a:r>
          </a:p>
          <a:p>
            <a:r>
              <a:rPr lang="en-CA" dirty="0"/>
              <a:t>If any reactions (skin itching </a:t>
            </a:r>
            <a:r>
              <a:rPr lang="en-CA" dirty="0" err="1"/>
              <a:t>etc</a:t>
            </a:r>
            <a:r>
              <a:rPr lang="en-CA" dirty="0"/>
              <a:t>), then slow detox/gut treatments down.</a:t>
            </a:r>
          </a:p>
          <a:p>
            <a:r>
              <a:rPr lang="en-CA" dirty="0"/>
              <a:t>As tolerated, start adding in anti-fungal culinary herbs to foods/cooking (e.g. thyme, garlic, oregano, rosemary </a:t>
            </a:r>
            <a:r>
              <a:rPr lang="en-CA" dirty="0" err="1"/>
              <a:t>etc</a:t>
            </a:r>
            <a:r>
              <a:rPr lang="en-CA" dirty="0"/>
              <a:t>) </a:t>
            </a:r>
            <a:endParaRPr lang="en-CA" b="1" dirty="0"/>
          </a:p>
          <a:p>
            <a:r>
              <a:rPr lang="en-CA" b="1" dirty="0"/>
              <a:t>Energizing Chlorophyll: work up to full dose of 5 drops 2x/day in water or fruit sauce</a:t>
            </a:r>
            <a:br>
              <a:rPr lang="en-CA" b="1" dirty="0"/>
            </a:br>
            <a:r>
              <a:rPr lang="en-CA" i="1" dirty="0"/>
              <a:t>Indication: detox/binder for the mold (and presumptive mycotoxins)  </a:t>
            </a:r>
            <a:endParaRPr lang="en-CA" dirty="0"/>
          </a:p>
          <a:p>
            <a:r>
              <a:rPr lang="en-CA" b="1" dirty="0"/>
              <a:t>Pro-</a:t>
            </a:r>
            <a:r>
              <a:rPr lang="en-CA" b="1" dirty="0" err="1"/>
              <a:t>Myco</a:t>
            </a:r>
            <a:r>
              <a:rPr lang="en-CA" b="1" dirty="0"/>
              <a:t>: 1 drop once daily and slowly titrate dose up to full dose of 5 drops 2x/day - best taken directly or in splash of water (not in food/juice)</a:t>
            </a:r>
            <a:br>
              <a:rPr lang="en-CA" b="1" dirty="0"/>
            </a:br>
            <a:r>
              <a:rPr lang="en-CA" i="1" dirty="0"/>
              <a:t>Indication: anti-mold formula </a:t>
            </a:r>
            <a:endParaRPr lang="en-CA" dirty="0"/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856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1CA15-DA2B-24B5-C275-CC38036F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Phenotypes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0D2135-E7C2-A0A2-730C-2E34AB3B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332510"/>
            <a:ext cx="6915019" cy="6296890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Systematic</a:t>
            </a:r>
            <a:r>
              <a:rPr lang="en-US" sz="2000" dirty="0"/>
              <a:t> (Organic): Respiratory, Sinus, Urinary, Gut </a:t>
            </a:r>
          </a:p>
          <a:p>
            <a:r>
              <a:rPr lang="en-US" sz="2000" b="1" dirty="0"/>
              <a:t>Myalgic</a:t>
            </a:r>
            <a:r>
              <a:rPr lang="en-US" sz="2000" dirty="0"/>
              <a:t>: Fibromyalgia, chronic pain</a:t>
            </a:r>
          </a:p>
          <a:p>
            <a:r>
              <a:rPr lang="en-US" sz="2000" b="1" dirty="0"/>
              <a:t>Asthenic</a:t>
            </a:r>
            <a:r>
              <a:rPr lang="en-US" sz="2000" dirty="0"/>
              <a:t>: Chronic fatigue, ME/CFS</a:t>
            </a:r>
          </a:p>
          <a:p>
            <a:r>
              <a:rPr lang="en-US" sz="2000" b="1" dirty="0"/>
              <a:t>Histaminic</a:t>
            </a:r>
            <a:r>
              <a:rPr lang="en-US" sz="2000" dirty="0"/>
              <a:t>: MCAS, histamine intolerance, rhinosinusitis, eczema  </a:t>
            </a:r>
          </a:p>
          <a:p>
            <a:r>
              <a:rPr lang="en-US" sz="2000" b="1" dirty="0"/>
              <a:t>Microbic</a:t>
            </a:r>
            <a:r>
              <a:rPr lang="en-US" sz="2000" dirty="0"/>
              <a:t>: Virus, Bacteria, Parasite</a:t>
            </a:r>
          </a:p>
          <a:p>
            <a:r>
              <a:rPr lang="en-US" sz="2000" b="1" dirty="0" err="1"/>
              <a:t>Vectoric</a:t>
            </a:r>
            <a:r>
              <a:rPr lang="en-US" sz="2000" dirty="0"/>
              <a:t>: MSIDS, Chronic Lyme, Co-infections</a:t>
            </a:r>
          </a:p>
          <a:p>
            <a:r>
              <a:rPr lang="en-US" sz="2000" b="1" dirty="0"/>
              <a:t>Neurologic</a:t>
            </a:r>
            <a:r>
              <a:rPr lang="en-US" sz="2000" dirty="0"/>
              <a:t>: PD, MS, Seizure (atypical), </a:t>
            </a:r>
            <a:r>
              <a:rPr lang="en-US" sz="2000" dirty="0" err="1"/>
              <a:t>Parasthesias</a:t>
            </a:r>
            <a:endParaRPr lang="en-US" sz="2000" dirty="0"/>
          </a:p>
          <a:p>
            <a:r>
              <a:rPr lang="en-US" sz="2000" b="1" dirty="0"/>
              <a:t>Toxic</a:t>
            </a:r>
            <a:r>
              <a:rPr lang="en-US" sz="2000" dirty="0"/>
              <a:t>: HMs, Chemicals, Pesticides </a:t>
            </a:r>
          </a:p>
          <a:p>
            <a:r>
              <a:rPr lang="en-US" sz="2000" b="1" dirty="0" err="1"/>
              <a:t>Endocrinic</a:t>
            </a:r>
            <a:r>
              <a:rPr lang="en-US" sz="2000" dirty="0"/>
              <a:t>: Sex hormone imbalances, HPA axis, fertility </a:t>
            </a:r>
          </a:p>
          <a:p>
            <a:r>
              <a:rPr lang="en-US" sz="2000" b="1" dirty="0" err="1"/>
              <a:t>Dysautonomic</a:t>
            </a:r>
            <a:r>
              <a:rPr lang="en-US" sz="2000" dirty="0"/>
              <a:t>: Orthostasis, CV, POTS, 1°/2° </a:t>
            </a:r>
            <a:r>
              <a:rPr lang="en-US" sz="2000" dirty="0" err="1"/>
              <a:t>Dysautonomias</a:t>
            </a:r>
            <a:endParaRPr lang="en-US" sz="2000" dirty="0"/>
          </a:p>
          <a:p>
            <a:r>
              <a:rPr lang="en-US" sz="2000" b="1" dirty="0"/>
              <a:t>Immunologic</a:t>
            </a:r>
            <a:r>
              <a:rPr lang="en-US" sz="2000" dirty="0"/>
              <a:t>: Autoimmune, Immune suppression, </a:t>
            </a:r>
            <a:r>
              <a:rPr lang="en-US" sz="2000" dirty="0" err="1"/>
              <a:t>Dysreg</a:t>
            </a:r>
            <a:endParaRPr lang="en-US" sz="2000" dirty="0"/>
          </a:p>
          <a:p>
            <a:r>
              <a:rPr lang="en-US" sz="2000" b="1" dirty="0"/>
              <a:t>Carcinogenic</a:t>
            </a:r>
            <a:r>
              <a:rPr lang="en-US" sz="2000" dirty="0"/>
              <a:t>: paraneoplastic syndromes, cancer </a:t>
            </a:r>
          </a:p>
          <a:p>
            <a:r>
              <a:rPr lang="en-US" sz="2000" b="1" dirty="0"/>
              <a:t>Dysbiotic</a:t>
            </a:r>
            <a:r>
              <a:rPr lang="en-US" sz="2000" dirty="0"/>
              <a:t>: gastritis, SIBO, colitis, motility disorders </a:t>
            </a:r>
          </a:p>
          <a:p>
            <a:r>
              <a:rPr lang="en-US" sz="2000" b="1" dirty="0"/>
              <a:t>Psychotic</a:t>
            </a:r>
            <a:r>
              <a:rPr lang="en-US" sz="2000" dirty="0"/>
              <a:t>: Psychosis, Derealization, Depersonalization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2714892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618E-8DCA-506D-843B-86BBE60EC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1473-8B9E-5381-0B50-BFEC411B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18FAF-8E61-8256-B077-C088F645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P// Continued (12th visit, Mar 2026)</a:t>
            </a:r>
          </a:p>
          <a:p>
            <a:r>
              <a:rPr lang="en-CA" b="1" dirty="0"/>
              <a:t>REFILL</a:t>
            </a:r>
            <a:r>
              <a:rPr lang="en-CA" dirty="0"/>
              <a:t>: </a:t>
            </a:r>
            <a:r>
              <a:rPr lang="en-CA" b="1" dirty="0" err="1"/>
              <a:t>Biocidin</a:t>
            </a:r>
            <a:r>
              <a:rPr lang="en-CA" dirty="0"/>
              <a:t> Liquid: Start at 1 drop once daily; work up by adding an extra drop every day until reached full dose of 5 drops twice daily; after reached full dose then continue full dose of 5 drop twice daily for 14 days and then change to taking that dose (5 drops 2x/day) every 3 days </a:t>
            </a:r>
            <a:r>
              <a:rPr lang="en-CA" b="1" dirty="0"/>
              <a:t>until bottle is completed</a:t>
            </a:r>
            <a:endParaRPr lang="en-CA" dirty="0"/>
          </a:p>
          <a:p>
            <a:r>
              <a:rPr lang="en-CA" b="1" dirty="0"/>
              <a:t>REFILL NDF Calm</a:t>
            </a:r>
            <a:r>
              <a:rPr lang="en-CA" dirty="0"/>
              <a:t>: 5 drops twice daily; increasing by 5 drops every few days until reached 20 drops twice daily</a:t>
            </a:r>
          </a:p>
          <a:p>
            <a:r>
              <a:rPr lang="en-CA" dirty="0"/>
              <a:t>Quercetin: 1 cap 2x/day as needed for nighttime itching</a:t>
            </a:r>
          </a:p>
          <a:p>
            <a:r>
              <a:rPr lang="en-CA" dirty="0"/>
              <a:t>Vitamin D/K2 drops</a:t>
            </a:r>
          </a:p>
          <a:p>
            <a:r>
              <a:rPr lang="en-CA" b="1" dirty="0"/>
              <a:t>REFILL Vitamin B Coenzyme Complex</a:t>
            </a:r>
            <a:r>
              <a:rPr lang="en-CA" dirty="0"/>
              <a:t>: 10-15 drops once daily around a meal; can be added to warm water or taken directly; store room temp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471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DDB9F-9E85-C1E4-F0A4-044FD951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85DD-C084-FD7C-58FF-E49A3E34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52367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#2 — TT - Histaminic, Systematic, Microbic (dysbiotic)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7A730-92C8-C78C-87FA-0505B8E8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6"/>
            <a:ext cx="10515600" cy="5261847"/>
          </a:xfrm>
        </p:spPr>
        <p:txBody>
          <a:bodyPr>
            <a:normAutofit/>
          </a:bodyPr>
          <a:lstStyle/>
          <a:p>
            <a:r>
              <a:rPr lang="en-US" dirty="0"/>
              <a:t>S// (13th visit, Apr 2026)</a:t>
            </a:r>
          </a:p>
          <a:p>
            <a:r>
              <a:rPr lang="en-CA" dirty="0"/>
              <a:t>skin flared a bit at first; getting to the end of the first bottles (energizing chlorophyll, pro-</a:t>
            </a:r>
            <a:r>
              <a:rPr lang="en-CA" dirty="0" err="1"/>
              <a:t>myco</a:t>
            </a:r>
            <a:r>
              <a:rPr lang="en-CA" dirty="0"/>
              <a:t>)</a:t>
            </a:r>
          </a:p>
          <a:p>
            <a:r>
              <a:rPr lang="en-CA" dirty="0"/>
              <a:t> P// </a:t>
            </a:r>
            <a:endParaRPr lang="en-US" dirty="0"/>
          </a:p>
          <a:p>
            <a:r>
              <a:rPr lang="en-CA" dirty="0"/>
              <a:t>Do another round of the </a:t>
            </a:r>
            <a:r>
              <a:rPr lang="en-CA" b="1" dirty="0" err="1"/>
              <a:t>Biocidin</a:t>
            </a:r>
            <a:r>
              <a:rPr lang="en-CA" dirty="0"/>
              <a:t>, </a:t>
            </a:r>
            <a:r>
              <a:rPr lang="en-CA" b="1" dirty="0"/>
              <a:t>NDF Calm</a:t>
            </a:r>
            <a:r>
              <a:rPr lang="en-CA" dirty="0"/>
              <a:t>, </a:t>
            </a:r>
            <a:r>
              <a:rPr lang="en-CA" b="1" dirty="0"/>
              <a:t>Energizing Chlorophyll</a:t>
            </a:r>
            <a:r>
              <a:rPr lang="en-CA" dirty="0"/>
              <a:t> and finish up the current bottle of the </a:t>
            </a:r>
            <a:r>
              <a:rPr lang="en-CA" b="1" dirty="0"/>
              <a:t>Pro-</a:t>
            </a:r>
            <a:r>
              <a:rPr lang="en-CA" b="1" dirty="0" err="1"/>
              <a:t>Myco</a:t>
            </a:r>
            <a:r>
              <a:rPr lang="en-CA" dirty="0"/>
              <a:t>.  </a:t>
            </a:r>
          </a:p>
          <a:p>
            <a:r>
              <a:rPr lang="en-CA" dirty="0"/>
              <a:t>Then switch to </a:t>
            </a:r>
            <a:r>
              <a:rPr lang="en-CA" b="1" dirty="0"/>
              <a:t>NDF Happy</a:t>
            </a:r>
            <a:r>
              <a:rPr lang="en-CA" dirty="0"/>
              <a:t> and </a:t>
            </a:r>
            <a:r>
              <a:rPr lang="en-CA" b="1" dirty="0"/>
              <a:t>NEW</a:t>
            </a:r>
            <a:r>
              <a:rPr lang="en-CA" dirty="0"/>
              <a:t> </a:t>
            </a:r>
            <a:r>
              <a:rPr lang="en-CA" b="1" dirty="0"/>
              <a:t>Probiotics (HMF)</a:t>
            </a:r>
            <a:r>
              <a:rPr lang="en-CA" dirty="0"/>
              <a:t>. </a:t>
            </a:r>
          </a:p>
          <a:p>
            <a:r>
              <a:rPr lang="en-CA" dirty="0"/>
              <a:t>Trial multivitamin </a:t>
            </a:r>
          </a:p>
          <a:p>
            <a:r>
              <a:rPr lang="en-US" dirty="0"/>
              <a:t>Next visit booked for August 2026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1260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68BF6-96BB-CFC0-87BE-4C666E56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4A97B-A036-A639-4901-6012E2FC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F5C5-DD57-FE62-FB1C-75CBE774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CA" sz="2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137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lar chart with different colored squares&#10;&#10;AI-generated content may be incorrect.">
            <a:extLst>
              <a:ext uri="{FF2B5EF4-FFF2-40B4-BE49-F238E27FC236}">
                <a16:creationId xmlns:a16="http://schemas.microsoft.com/office/drawing/2014/main" id="{96C43329-7F2F-425F-2331-1054B765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76" y="0"/>
            <a:ext cx="7772400" cy="6844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60199-0DEB-3AA9-1B28-4D5EB96D28B5}"/>
              </a:ext>
            </a:extLst>
          </p:cNvPr>
          <p:cNvSpPr txBox="1"/>
          <p:nvPr/>
        </p:nvSpPr>
        <p:spPr>
          <a:xfrm>
            <a:off x="5333269" y="3099208"/>
            <a:ext cx="151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Mold-related </a:t>
            </a:r>
          </a:p>
          <a:p>
            <a:pPr algn="ctr"/>
            <a:r>
              <a:rPr lang="en-US" dirty="0"/>
              <a:t>Phenotypes</a:t>
            </a:r>
          </a:p>
        </p:txBody>
      </p:sp>
    </p:spTree>
    <p:extLst>
      <p:ext uri="{BB962C8B-B14F-4D97-AF65-F5344CB8AC3E}">
        <p14:creationId xmlns:p14="http://schemas.microsoft.com/office/powerpoint/2010/main" val="252303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71D0-63AB-124A-F3B8-EE7BDC76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 — Myalgic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30282-00EA-F9C9-3A2C-78C1210C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7225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S// (first visit, Oct 2025)</a:t>
            </a:r>
          </a:p>
          <a:p>
            <a:r>
              <a:rPr lang="en-US" dirty="0"/>
              <a:t>SA: 76 </a:t>
            </a:r>
            <a:r>
              <a:rPr lang="en-US" dirty="0" err="1"/>
              <a:t>yo</a:t>
            </a:r>
            <a:r>
              <a:rPr lang="en-US" dirty="0"/>
              <a:t> F</a:t>
            </a:r>
          </a:p>
          <a:p>
            <a:r>
              <a:rPr lang="en-US" dirty="0"/>
              <a:t>CC: chronic severe pain (fibromyalgia) x 32 yrs, onset after MVA</a:t>
            </a:r>
          </a:p>
          <a:p>
            <a:r>
              <a:rPr lang="en-US" dirty="0"/>
              <a:t>MVA: rear-ended; “since then whole body has been in pain”</a:t>
            </a:r>
          </a:p>
          <a:p>
            <a:r>
              <a:rPr lang="en-US" dirty="0"/>
              <a:t>Key locations: shoulders, hips</a:t>
            </a:r>
          </a:p>
          <a:p>
            <a:r>
              <a:rPr lang="en-US" dirty="0"/>
              <a:t>Pain is changing/moving all the time</a:t>
            </a:r>
          </a:p>
          <a:p>
            <a:r>
              <a:rPr lang="en-US" dirty="0"/>
              <a:t>4/10 and then progresses to “out of control” ; </a:t>
            </a:r>
            <a:r>
              <a:rPr lang="en-US" dirty="0" err="1"/>
              <a:t>tx</a:t>
            </a:r>
            <a:r>
              <a:rPr lang="en-US" dirty="0"/>
              <a:t> acupuncture prn</a:t>
            </a:r>
          </a:p>
          <a:p>
            <a:r>
              <a:rPr lang="en-US" dirty="0"/>
              <a:t>Hasn’t and doesn’t want any pharmaceuticals </a:t>
            </a:r>
          </a:p>
        </p:txBody>
      </p:sp>
    </p:spTree>
    <p:extLst>
      <p:ext uri="{BB962C8B-B14F-4D97-AF65-F5344CB8AC3E}">
        <p14:creationId xmlns:p14="http://schemas.microsoft.com/office/powerpoint/2010/main" val="27570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40997-0302-5A27-D336-B0A36A91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A647-F8AE-1504-4B55-47FC6002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98630" cy="554455"/>
          </a:xfrm>
        </p:spPr>
        <p:txBody>
          <a:bodyPr>
            <a:normAutofit/>
          </a:bodyPr>
          <a:lstStyle/>
          <a:p>
            <a:r>
              <a:rPr lang="en-US" sz="2000" dirty="0"/>
              <a:t>Case #1 — SA - Myalgic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BBD40-C223-D4EE-E160-5B06D94B2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2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Enviro: current home x 36 yrs; “no known mold”; recent years pesticides at farm next door</a:t>
            </a:r>
          </a:p>
          <a:p>
            <a:r>
              <a:rPr lang="en-US" dirty="0"/>
              <a:t>Saw previous ND: stool microbiome testing b/c of loose stools for decades; dramatically improved with the pseudomonas aeruginosa </a:t>
            </a:r>
            <a:r>
              <a:rPr lang="en-US" dirty="0" err="1"/>
              <a:t>tx</a:t>
            </a:r>
            <a:r>
              <a:rPr lang="en-US" dirty="0"/>
              <a:t> (still occasions of loose BMs +/– heartburn)</a:t>
            </a:r>
          </a:p>
          <a:p>
            <a:r>
              <a:rPr lang="en-US" dirty="0"/>
              <a:t>O//</a:t>
            </a:r>
          </a:p>
        </p:txBody>
      </p:sp>
      <p:pic>
        <p:nvPicPr>
          <p:cNvPr id="5" name="Picture 4" descr="A close-up of a chart&#10;&#10;AI-generated content may be incorrect.">
            <a:extLst>
              <a:ext uri="{FF2B5EF4-FFF2-40B4-BE49-F238E27FC236}">
                <a16:creationId xmlns:a16="http://schemas.microsoft.com/office/drawing/2014/main" id="{D5860150-3C4C-E131-A700-8690D4B5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4" r="545"/>
          <a:stretch>
            <a:fillRect/>
          </a:stretch>
        </p:blipFill>
        <p:spPr>
          <a:xfrm>
            <a:off x="1803639" y="3222565"/>
            <a:ext cx="8584721" cy="327031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2EBB7F3F-DAB2-A0D2-045A-BF0191D1682E}"/>
              </a:ext>
            </a:extLst>
          </p:cNvPr>
          <p:cNvSpPr/>
          <p:nvPr/>
        </p:nvSpPr>
        <p:spPr>
          <a:xfrm>
            <a:off x="1319875" y="4737503"/>
            <a:ext cx="624949" cy="13814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0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97926</TotalTime>
  <Words>5411</Words>
  <Application>Microsoft Macintosh PowerPoint</Application>
  <PresentationFormat>Widescreen</PresentationFormat>
  <Paragraphs>418</Paragraphs>
  <Slides>62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Aptos</vt:lpstr>
      <vt:lpstr>Aptos Display</vt:lpstr>
      <vt:lpstr>Arial</vt:lpstr>
      <vt:lpstr>Wingdings</vt:lpstr>
      <vt:lpstr>Office Theme</vt:lpstr>
      <vt:lpstr>A Phenotypic Clinical Approach to Mold-Related Illness</vt:lpstr>
      <vt:lpstr>Overview</vt:lpstr>
      <vt:lpstr>Phenotypes: Clinical utility of a genetics concept</vt:lpstr>
      <vt:lpstr>Phenotypes: Clinical utility of a genetics concept</vt:lpstr>
      <vt:lpstr>Applications of a phenotypic approach</vt:lpstr>
      <vt:lpstr>Phenotypes</vt:lpstr>
      <vt:lpstr>PowerPoint Presentation</vt:lpstr>
      <vt:lpstr>Case #1 — Myalgic Phenotype</vt:lpstr>
      <vt:lpstr>Case #1 — SA - Myalgic</vt:lpstr>
      <vt:lpstr>Case #1 — SA - Myalgic</vt:lpstr>
      <vt:lpstr>Case #1 — SA - Myalgic</vt:lpstr>
      <vt:lpstr>PowerPoint Presentation</vt:lpstr>
      <vt:lpstr>Case #1 — SA - Myalgic</vt:lpstr>
      <vt:lpstr>Case #1 — SA - Myalgic</vt:lpstr>
      <vt:lpstr>Case #1 — SA - Myalgic</vt:lpstr>
      <vt:lpstr>Case #1 — SA - Myalgic</vt:lpstr>
      <vt:lpstr>Case #1 — SA - Myalgic</vt:lpstr>
      <vt:lpstr>Case #1 — SA - Myalgic</vt:lpstr>
      <vt:lpstr>3 Quick Crash Courses</vt:lpstr>
      <vt:lpstr>Information Gathering</vt:lpstr>
      <vt:lpstr>Mold Treatment (an approach)</vt:lpstr>
      <vt:lpstr>Supporting (Hyper) Sensitive People</vt:lpstr>
      <vt:lpstr>Case #2 — Histaminic, Systematic, Microbic (dysbiotic) Phenotypes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Case #2 — TT - Histaminic, Systematic, Microbic (dysbiotic)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Conway</dc:creator>
  <cp:lastModifiedBy>James Conway</cp:lastModifiedBy>
  <cp:revision>77</cp:revision>
  <cp:lastPrinted>2026-06-08T02:52:24Z</cp:lastPrinted>
  <dcterms:created xsi:type="dcterms:W3CDTF">2026-03-09T03:53:50Z</dcterms:created>
  <dcterms:modified xsi:type="dcterms:W3CDTF">2026-06-08T09:07:14Z</dcterms:modified>
</cp:coreProperties>
</file>